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Lst>
  <p:sldSz cy="6858000" cx="12192000"/>
  <p:notesSz cx="6858000" cy="9144000"/>
  <p:embeddedFontLst>
    <p:embeddedFont>
      <p:font typeface="PT Sans"/>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GoogleSlidesCustomDataVersion2">
      <go:slidesCustomData xmlns:go="http://customooxmlschemas.google.com/" r:id="rId60" roundtripDataSignature="AMtx7mjVP7nNH7U7QKCBWrtq6CbQPi0Hf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60" Type="http://customschemas.google.com/relationships/presentationmetadata" Target="meta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font" Target="fonts/PTSans-bold.fntdata"/><Relationship Id="rId12" Type="http://schemas.openxmlformats.org/officeDocument/2006/relationships/slide" Target="slides/slide7.xml"/><Relationship Id="rId56" Type="http://schemas.openxmlformats.org/officeDocument/2006/relationships/font" Target="fonts/PTSans-regular.fntdata"/><Relationship Id="rId15" Type="http://schemas.openxmlformats.org/officeDocument/2006/relationships/slide" Target="slides/slide10.xml"/><Relationship Id="rId59" Type="http://schemas.openxmlformats.org/officeDocument/2006/relationships/font" Target="fonts/PTSans-boldItalic.fntdata"/><Relationship Id="rId14" Type="http://schemas.openxmlformats.org/officeDocument/2006/relationships/slide" Target="slides/slide9.xml"/><Relationship Id="rId58" Type="http://schemas.openxmlformats.org/officeDocument/2006/relationships/font" Target="fonts/PTSans-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s.sagepub.com/en-us/nam/race-and-ethnicity-activity-1"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 name="Google Shape;6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3e52c82d5e_0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g23e52c82d5e_0_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3" name="Google Shape;123;g23e52c82d5e_0_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23e52c82d5e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g23e52c82d5e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 name="Google Shape;130;g23e52c82d5e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1e374001eb5_0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1e374001eb5_0_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7" name="Google Shape;137;g1e374001eb5_0_1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1e374001eb5_0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1e374001eb5_0_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4" name="Google Shape;144;g1e374001eb5_0_2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1e374001eb5_0_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1e374001eb5_0_3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1" name="Google Shape;151;g1e374001eb5_0_3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1e374001eb5_0_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1e374001eb5_0_3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8" name="Google Shape;158;g1e374001eb5_0_3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1e374001eb5_0_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1e374001eb5_0_4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g1e374001eb5_0_4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1e374001eb5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1e374001eb5_0_4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2" name="Google Shape;172;g1e374001eb5_0_4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1e374001eb5_0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1e374001eb5_0_5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 name="Google Shape;179;g1e374001eb5_0_5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1e374001eb5_0_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1e374001eb5_0_6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6" name="Google Shape;186;g1e374001eb5_0_6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 name="Google Shape;6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1e374001eb5_0_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1e374001eb5_0_6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g1e374001eb5_0_6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1e374001eb5_0_7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Learners may access the Handout via the QR code. You may choose to supply printed handouts if you prefer.</a:t>
            </a:r>
            <a:endParaRPr/>
          </a:p>
        </p:txBody>
      </p:sp>
      <p:sp>
        <p:nvSpPr>
          <p:cNvPr id="199" name="Google Shape;199;g1e374001eb5_0_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23e52c82d5e_0_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g23e52c82d5e_0_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7" name="Google Shape;207;g23e52c82d5e_0_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1e374001eb5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g1e374001eb5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4" name="Google Shape;214;g1e374001eb5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1e374001eb5_0_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1e374001eb5_0_9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g1e374001eb5_0_9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1e374001eb5_0_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1e374001eb5_0_9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 name="Google Shape;228;g1e374001eb5_0_9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1e374001eb5_0_1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1e374001eb5_0_1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g1e374001eb5_0_11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1e374001eb5_0_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1e374001eb5_0_10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g1e374001eb5_0_10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1e374001eb5_0_1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1e374001eb5_0_1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9" name="Google Shape;249;g1e374001eb5_0_1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1e374001eb5_0_1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1e374001eb5_0_12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6" name="Google Shape;256;g1e374001eb5_0_12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23e52c82d5e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 name="Google Shape;72;g23e52c82d5e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 name="Google Shape;73;g23e52c82d5e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1e374001eb5_0_1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1e374001eb5_0_12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3" name="Google Shape;263;g1e374001eb5_0_12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1e374001eb5_0_1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1e374001eb5_0_13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0" name="Google Shape;270;g1e374001eb5_0_13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1e374001eb5_0_1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1e374001eb5_0_14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7" name="Google Shape;277;g1e374001eb5_0_14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1e374001eb5_0_1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1e374001eb5_0_14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4" name="Google Shape;284;g1e374001eb5_0_14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1e374001eb5_0_1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1e374001eb5_0_15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g1e374001eb5_0_15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3e52c82d5e_0_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 name="Google Shape;298;g23e52c82d5e_0_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9" name="Google Shape;299;g23e52c82d5e_0_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1e374001eb5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 name="Google Shape;305;g1e374001eb5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6" name="Google Shape;306;g1e374001eb5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1e374001eb5_0_1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1e374001eb5_0_19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3" name="Google Shape;313;g1e374001eb5_0_19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1e374001eb5_0_1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1e374001eb5_0_19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0" name="Google Shape;320;g1e374001eb5_0_19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1e374001eb5_0_2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1e374001eb5_0_20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7" name="Google Shape;327;g1e374001eb5_0_20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1e374001eb5_0_1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1e374001eb5_0_15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 name="Google Shape;80;g1e374001eb5_0_15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1e374001eb5_0_2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1e374001eb5_0_20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4" name="Google Shape;334;g1e374001eb5_0_20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1e374001eb5_0_2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0" name="Google Shape;340;g1e374001eb5_0_2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1" name="Google Shape;341;g1e374001eb5_0_21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23e52c82d5e_0_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8" name="Google Shape;348;g23e52c82d5e_0_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9" name="Google Shape;349;g23e52c82d5e_0_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1e374001eb5_0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5" name="Google Shape;355;g1e374001eb5_0_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6" name="Google Shape;356;g1e374001eb5_0_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1e374001eb5_0_2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1e374001eb5_0_23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3" name="Google Shape;363;g1e374001eb5_0_23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1e374001eb5_0_2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9" name="Google Shape;369;g1e374001eb5_0_24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0" name="Google Shape;370;g1e374001eb5_0_24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1e374001eb5_0_2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1e374001eb5_0_24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7" name="Google Shape;377;g1e374001eb5_0_24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1e374001eb5_0_2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1e374001eb5_0_25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5" name="Google Shape;385;g1e374001eb5_0_25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1e374001eb5_0_2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1e374001eb5_0_25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2" name="Google Shape;392;g1e374001eb5_0_25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1e374001eb5_0_26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Learners may access the Handout via the QR code. You may choose to supply printed handouts if you prefer. The exercise is taken from </a:t>
            </a:r>
            <a:r>
              <a:rPr lang="en-US" u="sng">
                <a:solidFill>
                  <a:schemeClr val="hlink"/>
                </a:solidFill>
                <a:hlinkClick r:id="rId2"/>
              </a:rPr>
              <a:t>https://us.sagepub.com/en-us/nam/race-and-ethnicity-activity-1</a:t>
            </a:r>
            <a:r>
              <a:rPr lang="en-US"/>
              <a:t> </a:t>
            </a:r>
            <a:endParaRPr/>
          </a:p>
          <a:p>
            <a:pPr indent="0" lvl="0" marL="0" rtl="0" algn="l">
              <a:lnSpc>
                <a:spcPct val="100000"/>
              </a:lnSpc>
              <a:spcBef>
                <a:spcPts val="0"/>
              </a:spcBef>
              <a:spcAft>
                <a:spcPts val="0"/>
              </a:spcAft>
              <a:buSzPts val="1400"/>
              <a:buNone/>
            </a:pPr>
            <a:r>
              <a:rPr b="1" lang="en-US"/>
              <a:t>Note to Instructors: </a:t>
            </a:r>
            <a:endParaRPr b="1"/>
          </a:p>
          <a:p>
            <a:pPr indent="0" lvl="0" marL="0" rtl="0" algn="l">
              <a:lnSpc>
                <a:spcPct val="100000"/>
              </a:lnSpc>
              <a:spcBef>
                <a:spcPts val="0"/>
              </a:spcBef>
              <a:spcAft>
                <a:spcPts val="0"/>
              </a:spcAft>
              <a:buSzPts val="1400"/>
              <a:buNone/>
            </a:pPr>
            <a:r>
              <a:rPr lang="en-US"/>
              <a:t>This exercise can be done in two stages. First, learners can volunteer to share their experiences. This can be done anonymously in an online forum or face-to-face in discussion, depending on the level of trust and rapport learners have with one another and with you. Conversation about the potential effects of colorblind rhetorical moves can occur in small groups online or in person—and learners can draw on stories their peers shared. After working in small groups, each group can report themes of their discussion to the larger class and it can serve as a basis for introducing additional research on colorblind racism and/or as a way to transition into talking about structural, cultural, and interpersonal manifestations of racism.</a:t>
            </a:r>
            <a:endParaRPr/>
          </a:p>
        </p:txBody>
      </p:sp>
      <p:sp>
        <p:nvSpPr>
          <p:cNvPr id="399" name="Google Shape;399;g1e374001eb5_0_2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1e374001eb5_0_1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1e374001eb5_0_16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g1e374001eb5_0_16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23e52c82d5e_0_4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6" name="Google Shape;406;g23e52c82d5e_0_49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7" name="Google Shape;407;g23e52c82d5e_0_49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1e374001eb5_0_1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1e374001eb5_0_17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g1e374001eb5_0_17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1e374001eb5_0_1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1e374001eb5_0_17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1" name="Google Shape;101;g1e374001eb5_0_17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1e374001eb5_0_1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1e374001eb5_0_18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8" name="Google Shape;108;g1e374001eb5_0_18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1e374001eb5_0_2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1e374001eb5_0_22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g1e374001eb5_0_22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Slajd tytułowy">
  <p:cSld name="3_Slajd tytułowy">
    <p:bg>
      <p:bgPr>
        <a:blipFill>
          <a:blip r:embed="rId2">
            <a:alphaModFix/>
          </a:blip>
          <a:stretch>
            <a:fillRect/>
          </a:stretch>
        </a:blipFill>
      </p:bgPr>
    </p:bg>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36" name="Shape 36"/>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bg>
      <p:bgPr>
        <a:blipFill>
          <a:blip r:embed="rId2">
            <a:alphaModFix/>
          </a:blip>
          <a:stretch>
            <a:fillRect/>
          </a:stretch>
        </a:blipFill>
      </p:bgPr>
    </p:bg>
    <p:spTree>
      <p:nvGrpSpPr>
        <p:cNvPr id="37" name="Shape 37"/>
        <p:cNvGrpSpPr/>
        <p:nvPr/>
      </p:nvGrpSpPr>
      <p:grpSpPr>
        <a:xfrm>
          <a:off x="0" y="0"/>
          <a:ext cx="0" cy="0"/>
          <a:chOff x="0" y="0"/>
          <a:chExt cx="0" cy="0"/>
        </a:xfrm>
      </p:grpSpPr>
      <p:sp>
        <p:nvSpPr>
          <p:cNvPr id="38" name="Google Shape;38;p30"/>
          <p:cNvSpPr txBox="1"/>
          <p:nvPr>
            <p:ph type="title"/>
          </p:nvPr>
        </p:nvSpPr>
        <p:spPr>
          <a:xfrm>
            <a:off x="831850" y="1499046"/>
            <a:ext cx="10515600" cy="3461647"/>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dk1"/>
              </a:buClr>
              <a:buSzPts val="5400"/>
              <a:buFont typeface="Verdana"/>
              <a:buNone/>
              <a:defRPr b="1" i="0" sz="5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9" name="Google Shape;39;p30"/>
          <p:cNvSpPr txBox="1"/>
          <p:nvPr>
            <p:ph idx="1" type="body"/>
          </p:nvPr>
        </p:nvSpPr>
        <p:spPr>
          <a:xfrm>
            <a:off x="831850" y="5317436"/>
            <a:ext cx="10515600" cy="685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wa elementy zawartości">
  <p:cSld name="7_Dwa elementy zawartości">
    <p:bg>
      <p:bgPr>
        <a:blipFill>
          <a:blip r:embed="rId2">
            <a:alphaModFix/>
          </a:blip>
          <a:stretch>
            <a:fillRect/>
          </a:stretch>
        </a:blipFill>
      </p:bgPr>
    </p:bg>
    <p:spTree>
      <p:nvGrpSpPr>
        <p:cNvPr id="40" name="Shape 40"/>
        <p:cNvGrpSpPr/>
        <p:nvPr/>
      </p:nvGrpSpPr>
      <p:grpSpPr>
        <a:xfrm>
          <a:off x="0" y="0"/>
          <a:ext cx="0" cy="0"/>
          <a:chOff x="0" y="0"/>
          <a:chExt cx="0" cy="0"/>
        </a:xfrm>
      </p:grpSpPr>
      <p:sp>
        <p:nvSpPr>
          <p:cNvPr id="41" name="Google Shape;41;p31"/>
          <p:cNvSpPr txBox="1"/>
          <p:nvPr>
            <p:ph type="title"/>
          </p:nvPr>
        </p:nvSpPr>
        <p:spPr>
          <a:xfrm>
            <a:off x="815225" y="1491351"/>
            <a:ext cx="71620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2" name="Google Shape;42;p31"/>
          <p:cNvSpPr txBox="1"/>
          <p:nvPr>
            <p:ph idx="1" type="body"/>
          </p:nvPr>
        </p:nvSpPr>
        <p:spPr>
          <a:xfrm>
            <a:off x="838199" y="2816913"/>
            <a:ext cx="7139093"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43" name="Google Shape;43;p31"/>
          <p:cNvSpPr txBox="1"/>
          <p:nvPr>
            <p:ph idx="2" type="body"/>
          </p:nvPr>
        </p:nvSpPr>
        <p:spPr>
          <a:xfrm>
            <a:off x="8296310" y="1491351"/>
            <a:ext cx="3057489"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p:cSld name="Porównanie">
    <p:bg>
      <p:bgPr>
        <a:blipFill>
          <a:blip r:embed="rId2">
            <a:alphaModFix/>
          </a:blip>
          <a:stretch>
            <a:fillRect/>
          </a:stretch>
        </a:blipFill>
      </p:bgPr>
    </p:bg>
    <p:spTree>
      <p:nvGrpSpPr>
        <p:cNvPr id="44" name="Shape 44"/>
        <p:cNvGrpSpPr/>
        <p:nvPr/>
      </p:nvGrpSpPr>
      <p:grpSpPr>
        <a:xfrm>
          <a:off x="0" y="0"/>
          <a:ext cx="0" cy="0"/>
          <a:chOff x="0" y="0"/>
          <a:chExt cx="0" cy="0"/>
        </a:xfrm>
      </p:grpSpPr>
      <p:sp>
        <p:nvSpPr>
          <p:cNvPr id="45" name="Google Shape;45;p32"/>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6" name="Google Shape;46;p32"/>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7" name="Google Shape;47;p32"/>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8" name="Google Shape;48;p32"/>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49" name="Google Shape;49;p32"/>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orównanie">
  <p:cSld name="1_Porównanie">
    <p:bg>
      <p:bgPr>
        <a:blipFill>
          <a:blip r:embed="rId2">
            <a:alphaModFix/>
          </a:blip>
          <a:stretch>
            <a:fillRect/>
          </a:stretch>
        </a:blipFill>
      </p:bgPr>
    </p:bg>
    <p:spTree>
      <p:nvGrpSpPr>
        <p:cNvPr id="50" name="Shape 50"/>
        <p:cNvGrpSpPr/>
        <p:nvPr/>
      </p:nvGrpSpPr>
      <p:grpSpPr>
        <a:xfrm>
          <a:off x="0" y="0"/>
          <a:ext cx="0" cy="0"/>
          <a:chOff x="0" y="0"/>
          <a:chExt cx="0" cy="0"/>
        </a:xfrm>
      </p:grpSpPr>
      <p:sp>
        <p:nvSpPr>
          <p:cNvPr id="51" name="Google Shape;51;p33"/>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52" name="Google Shape;52;p33"/>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53" name="Google Shape;53;p33"/>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4" name="Google Shape;54;p33"/>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55" name="Google Shape;55;p33"/>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braz z podpisem">
  <p:cSld name="1_Obraz z podpisem">
    <p:bg>
      <p:bgPr>
        <a:blipFill>
          <a:blip r:embed="rId2">
            <a:alphaModFix/>
          </a:blip>
          <a:stretch>
            <a:fillRect/>
          </a:stretch>
        </a:blipFill>
      </p:bgPr>
    </p:bg>
    <p:spTree>
      <p:nvGrpSpPr>
        <p:cNvPr id="56" name="Shape 56"/>
        <p:cNvGrpSpPr/>
        <p:nvPr/>
      </p:nvGrpSpPr>
      <p:grpSpPr>
        <a:xfrm>
          <a:off x="0" y="0"/>
          <a:ext cx="0" cy="0"/>
          <a:chOff x="0" y="0"/>
          <a:chExt cx="0" cy="0"/>
        </a:xfrm>
      </p:grpSpPr>
      <p:sp>
        <p:nvSpPr>
          <p:cNvPr id="57" name="Google Shape;57;p34"/>
          <p:cNvSpPr/>
          <p:nvPr>
            <p:ph idx="2" type="pic"/>
          </p:nvPr>
        </p:nvSpPr>
        <p:spPr>
          <a:xfrm>
            <a:off x="3866322" y="1503673"/>
            <a:ext cx="7510452" cy="4524823"/>
          </a:xfrm>
          <a:prstGeom prst="rect">
            <a:avLst/>
          </a:prstGeom>
          <a:noFill/>
          <a:ln>
            <a:noFill/>
          </a:ln>
        </p:spPr>
      </p:sp>
      <p:sp>
        <p:nvSpPr>
          <p:cNvPr id="58" name="Google Shape;58;p34"/>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lt1"/>
              </a:buClr>
              <a:buSzPts val="2400"/>
              <a:buFont typeface="Verdana"/>
              <a:buNone/>
              <a:defRPr b="1" i="0" sz="24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9" name="Google Shape;59;p34"/>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lajd tytułowy" type="title">
  <p:cSld name="TITLE">
    <p:bg>
      <p:bgPr>
        <a:blipFill>
          <a:blip r:embed="rId2">
            <a:alphaModFix/>
          </a:blip>
          <a:stretch>
            <a:fillRect/>
          </a:stretch>
        </a:blipFill>
      </p:bgPr>
    </p:bg>
    <p:spTree>
      <p:nvGrpSpPr>
        <p:cNvPr id="11" name="Shape 11"/>
        <p:cNvGrpSpPr/>
        <p:nvPr/>
      </p:nvGrpSpPr>
      <p:grpSpPr>
        <a:xfrm>
          <a:off x="0" y="0"/>
          <a:ext cx="0" cy="0"/>
          <a:chOff x="0" y="0"/>
          <a:chExt cx="0" cy="0"/>
        </a:xfrm>
      </p:grpSpPr>
      <p:sp>
        <p:nvSpPr>
          <p:cNvPr id="12" name="Google Shape;12;p23"/>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Verdana"/>
              <a:buNone/>
              <a:defRPr b="1" i="0" sz="6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23"/>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Nagłówek sekcji">
  <p:cSld name="1_Nagłówek sekcji">
    <p:bg>
      <p:bgPr>
        <a:blipFill>
          <a:blip r:embed="rId2">
            <a:alphaModFix/>
          </a:blip>
          <a:stretch>
            <a:fillRect/>
          </a:stretch>
        </a:blipFill>
      </p:bgPr>
    </p:bg>
    <p:spTree>
      <p:nvGrpSpPr>
        <p:cNvPr id="14" name="Shape 14"/>
        <p:cNvGrpSpPr/>
        <p:nvPr/>
      </p:nvGrpSpPr>
      <p:grpSpPr>
        <a:xfrm>
          <a:off x="0" y="0"/>
          <a:ext cx="0" cy="0"/>
          <a:chOff x="0" y="0"/>
          <a:chExt cx="0" cy="0"/>
        </a:xfrm>
      </p:grpSpPr>
      <p:sp>
        <p:nvSpPr>
          <p:cNvPr id="15" name="Google Shape;15;p25"/>
          <p:cNvSpPr txBox="1"/>
          <p:nvPr>
            <p:ph type="title"/>
          </p:nvPr>
        </p:nvSpPr>
        <p:spPr>
          <a:xfrm>
            <a:off x="831850" y="1499047"/>
            <a:ext cx="10515600" cy="652482"/>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25"/>
          <p:cNvSpPr txBox="1"/>
          <p:nvPr>
            <p:ph idx="1" type="body"/>
          </p:nvPr>
        </p:nvSpPr>
        <p:spPr>
          <a:xfrm>
            <a:off x="831850" y="2710927"/>
            <a:ext cx="10515600" cy="329230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lajd tytułowy">
  <p:cSld name="1_Slajd tytułowy">
    <p:bg>
      <p:bgPr>
        <a:blipFill>
          <a:blip r:embed="rId2">
            <a:alphaModFix/>
          </a:blip>
          <a:stretch>
            <a:fillRect/>
          </a:stretch>
        </a:blipFill>
      </p:bgPr>
    </p:bg>
    <p:spTree>
      <p:nvGrpSpPr>
        <p:cNvPr id="17" name="Shape 17"/>
        <p:cNvGrpSpPr/>
        <p:nvPr/>
      </p:nvGrpSpPr>
      <p:grpSpPr>
        <a:xfrm>
          <a:off x="0" y="0"/>
          <a:ext cx="0" cy="0"/>
          <a:chOff x="0" y="0"/>
          <a:chExt cx="0" cy="0"/>
        </a:xfrm>
      </p:grpSpPr>
      <p:sp>
        <p:nvSpPr>
          <p:cNvPr id="18" name="Google Shape;18;p36"/>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lt1"/>
              </a:buClr>
              <a:buSzPts val="6000"/>
              <a:buFont typeface="Verdana"/>
              <a:buNone/>
              <a:defRPr b="1" i="0" sz="6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9" name="Google Shape;19;p36"/>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lt1"/>
              </a:buClr>
              <a:buSzPts val="2400"/>
              <a:buFont typeface="Arial"/>
              <a:buNone/>
              <a:defRPr b="0" i="0" sz="2400" u="none" cap="none" strike="noStrike">
                <a:solidFill>
                  <a:schemeClr val="lt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braz z podpisem">
  <p:cSld name="2_Obraz z podpisem">
    <p:bg>
      <p:bgPr>
        <a:blipFill>
          <a:blip r:embed="rId2">
            <a:alphaModFix/>
          </a:blip>
          <a:stretch>
            <a:fillRect/>
          </a:stretch>
        </a:blipFill>
      </p:bgPr>
    </p:bg>
    <p:spTree>
      <p:nvGrpSpPr>
        <p:cNvPr id="20" name="Shape 20"/>
        <p:cNvGrpSpPr/>
        <p:nvPr/>
      </p:nvGrpSpPr>
      <p:grpSpPr>
        <a:xfrm>
          <a:off x="0" y="0"/>
          <a:ext cx="0" cy="0"/>
          <a:chOff x="0" y="0"/>
          <a:chExt cx="0" cy="0"/>
        </a:xfrm>
      </p:grpSpPr>
      <p:sp>
        <p:nvSpPr>
          <p:cNvPr id="21" name="Google Shape;21;p27"/>
          <p:cNvSpPr/>
          <p:nvPr>
            <p:ph idx="2" type="pic"/>
          </p:nvPr>
        </p:nvSpPr>
        <p:spPr>
          <a:xfrm>
            <a:off x="3866322" y="1503673"/>
            <a:ext cx="7510452" cy="4524823"/>
          </a:xfrm>
          <a:prstGeom prst="rect">
            <a:avLst/>
          </a:prstGeom>
          <a:noFill/>
          <a:ln>
            <a:noFill/>
          </a:ln>
        </p:spPr>
      </p:sp>
      <p:sp>
        <p:nvSpPr>
          <p:cNvPr id="22" name="Google Shape;22;p27"/>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2400"/>
              <a:buFont typeface="Verdana"/>
              <a:buNone/>
              <a:defRPr b="1" i="0" sz="2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 name="Google Shape;23;p27"/>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ytuł i zawartość" type="obj">
  <p:cSld name="OBJECT">
    <p:bg>
      <p:bgPr>
        <a:blipFill>
          <a:blip r:embed="rId2">
            <a:alphaModFix/>
          </a:blip>
          <a:stretch>
            <a:fillRect/>
          </a:stretch>
        </a:blipFill>
      </p:bgPr>
    </p:bg>
    <p:spTree>
      <p:nvGrpSpPr>
        <p:cNvPr id="24" name="Shape 24"/>
        <p:cNvGrpSpPr/>
        <p:nvPr/>
      </p:nvGrpSpPr>
      <p:grpSpPr>
        <a:xfrm>
          <a:off x="0" y="0"/>
          <a:ext cx="0" cy="0"/>
          <a:chOff x="0" y="0"/>
          <a:chExt cx="0" cy="0"/>
        </a:xfrm>
      </p:grpSpPr>
      <p:sp>
        <p:nvSpPr>
          <p:cNvPr id="25" name="Google Shape;25;p29"/>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29"/>
          <p:cNvSpPr txBox="1"/>
          <p:nvPr>
            <p:ph idx="1" type="body"/>
          </p:nvPr>
        </p:nvSpPr>
        <p:spPr>
          <a:xfrm>
            <a:off x="815225" y="2584836"/>
            <a:ext cx="10561550" cy="345719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p:cSld name="Slajd tytułowy">
    <p:spTree>
      <p:nvGrpSpPr>
        <p:cNvPr id="27" name="Shape 2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wa elementy zawartości">
  <p:cSld name="2_Dwa elementy zawartości">
    <p:bg>
      <p:bgPr>
        <a:blipFill>
          <a:blip r:embed="rId2">
            <a:alphaModFix/>
          </a:blip>
          <a:stretch>
            <a:fillRect/>
          </a:stretch>
        </a:blipFill>
      </p:bgPr>
    </p:bg>
    <p:spTree>
      <p:nvGrpSpPr>
        <p:cNvPr id="28" name="Shape 28"/>
        <p:cNvGrpSpPr/>
        <p:nvPr/>
      </p:nvGrpSpPr>
      <p:grpSpPr>
        <a:xfrm>
          <a:off x="0" y="0"/>
          <a:ext cx="0" cy="0"/>
          <a:chOff x="0" y="0"/>
          <a:chExt cx="0" cy="0"/>
        </a:xfrm>
      </p:grpSpPr>
      <p:sp>
        <p:nvSpPr>
          <p:cNvPr id="29" name="Google Shape;29;p24"/>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3600"/>
              <a:buFont typeface="Verdana"/>
              <a:buNone/>
              <a:defRPr b="1" i="0" sz="36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0" name="Google Shape;30;p24"/>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1" name="Google Shape;31;p24"/>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bg>
      <p:bgPr>
        <a:blipFill>
          <a:blip r:embed="rId2">
            <a:alphaModFix/>
          </a:blip>
          <a:stretch>
            <a:fillRect/>
          </a:stretch>
        </a:blipFill>
      </p:bgPr>
    </p:bg>
    <p:spTree>
      <p:nvGrpSpPr>
        <p:cNvPr id="32" name="Shape 32"/>
        <p:cNvGrpSpPr/>
        <p:nvPr/>
      </p:nvGrpSpPr>
      <p:grpSpPr>
        <a:xfrm>
          <a:off x="0" y="0"/>
          <a:ext cx="0" cy="0"/>
          <a:chOff x="0" y="0"/>
          <a:chExt cx="0" cy="0"/>
        </a:xfrm>
      </p:grpSpPr>
      <p:sp>
        <p:nvSpPr>
          <p:cNvPr id="33" name="Google Shape;33;p26"/>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4" name="Google Shape;34;p26"/>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5" name="Google Shape;35;p26"/>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6.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7.jp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hyperlink" Target="http://www.youtube.com/watch?v=GGGDfciqyvw" TargetMode="External"/><Relationship Id="rId4" Type="http://schemas.openxmlformats.org/officeDocument/2006/relationships/image" Target="../media/image9.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1.xml"/><Relationship Id="rId3" Type="http://schemas.openxmlformats.org/officeDocument/2006/relationships/hyperlink" Target="http://www.youtube.com/watch?v=OEGhbbpel30" TargetMode="External"/><Relationship Id="rId4" Type="http://schemas.openxmlformats.org/officeDocument/2006/relationships/image" Target="../media/image15.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11.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1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7.jp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www.unicef.org/kosovoprogramme/media/1861/file/MICS%20Snapshots.pdf"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hyperlink" Target="https://www.europarl.europa.eu/RegData/etudes/BRIE/2019/631033/IPOL_BRI(2019)631033_EN.pdf"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g23e52c82d5e_0_24"/>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Childhood</a:t>
            </a:r>
            <a:endParaRPr/>
          </a:p>
        </p:txBody>
      </p:sp>
      <p:sp>
        <p:nvSpPr>
          <p:cNvPr id="126" name="Google Shape;126;g23e52c82d5e_0_24"/>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1</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g23e52c82d5e_0_6"/>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The Notion of Childhood	</a:t>
            </a:r>
            <a:endParaRPr/>
          </a:p>
        </p:txBody>
      </p:sp>
      <p:sp>
        <p:nvSpPr>
          <p:cNvPr id="133" name="Google Shape;133;g23e52c82d5e_0_6"/>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b="1" lang="en-US"/>
              <a:t>Modern Western notion of childhood</a:t>
            </a:r>
            <a:r>
              <a:rPr lang="en-US"/>
              <a:t>. Children:</a:t>
            </a:r>
            <a:endParaRPr/>
          </a:p>
          <a:p>
            <a:pPr indent="-381000" lvl="0" marL="457200" rtl="0" algn="l">
              <a:lnSpc>
                <a:spcPct val="90000"/>
              </a:lnSpc>
              <a:spcBef>
                <a:spcPts val="0"/>
              </a:spcBef>
              <a:spcAft>
                <a:spcPts val="0"/>
              </a:spcAft>
              <a:buSzPts val="2400"/>
              <a:buChar char="●"/>
            </a:pPr>
            <a:r>
              <a:rPr lang="en-US"/>
              <a:t>Fundamentally different from adults</a:t>
            </a:r>
            <a:endParaRPr/>
          </a:p>
          <a:p>
            <a:pPr indent="-381000" lvl="0" marL="457200" rtl="0" algn="l">
              <a:lnSpc>
                <a:spcPct val="90000"/>
              </a:lnSpc>
              <a:spcBef>
                <a:spcPts val="0"/>
              </a:spcBef>
              <a:spcAft>
                <a:spcPts val="0"/>
              </a:spcAft>
              <a:buSzPts val="2400"/>
              <a:buChar char="●"/>
            </a:pPr>
            <a:r>
              <a:rPr lang="en-US"/>
              <a:t>Seen as physically and psychologically immature</a:t>
            </a:r>
            <a:endParaRPr/>
          </a:p>
          <a:p>
            <a:pPr indent="-381000" lvl="0" marL="457200" rtl="0" algn="l">
              <a:lnSpc>
                <a:spcPct val="90000"/>
              </a:lnSpc>
              <a:spcBef>
                <a:spcPts val="0"/>
              </a:spcBef>
              <a:spcAft>
                <a:spcPts val="0"/>
              </a:spcAft>
              <a:buSzPts val="2400"/>
              <a:buChar char="●"/>
            </a:pPr>
            <a:r>
              <a:rPr lang="en-US"/>
              <a:t>Seen as lack skills and experience.</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b="1" lang="en-US"/>
              <a:t>Jane Pilcher</a:t>
            </a:r>
            <a:r>
              <a:rPr lang="en-US"/>
              <a:t> (1995) regards childhood as:</a:t>
            </a:r>
            <a:endParaRPr/>
          </a:p>
          <a:p>
            <a:pPr indent="-381000" lvl="0" marL="457200" rtl="0" algn="l">
              <a:lnSpc>
                <a:spcPct val="90000"/>
              </a:lnSpc>
              <a:spcBef>
                <a:spcPts val="0"/>
              </a:spcBef>
              <a:spcAft>
                <a:spcPts val="0"/>
              </a:spcAft>
              <a:buSzPts val="2400"/>
              <a:buChar char="●"/>
            </a:pPr>
            <a:r>
              <a:rPr lang="en-US"/>
              <a:t>Distinct </a:t>
            </a:r>
            <a:endParaRPr/>
          </a:p>
          <a:p>
            <a:pPr indent="-381000" lvl="0" marL="457200" rtl="0" algn="l">
              <a:lnSpc>
                <a:spcPct val="90000"/>
              </a:lnSpc>
              <a:spcBef>
                <a:spcPts val="0"/>
              </a:spcBef>
              <a:spcAft>
                <a:spcPts val="0"/>
              </a:spcAft>
              <a:buSzPts val="2400"/>
              <a:buChar char="●"/>
            </a:pPr>
            <a:r>
              <a:rPr lang="en-US"/>
              <a:t>A </a:t>
            </a:r>
            <a:r>
              <a:rPr i="1" lang="en-US"/>
              <a:t>life stage</a:t>
            </a:r>
            <a:endParaRPr i="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g1e374001eb5_0_18"/>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The Notion of Childhood…</a:t>
            </a:r>
            <a:endParaRPr/>
          </a:p>
        </p:txBody>
      </p:sp>
      <p:sp>
        <p:nvSpPr>
          <p:cNvPr id="140" name="Google Shape;140;g1e374001eb5_0_18"/>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i="1" lang="en-US"/>
              <a:t>Differentness</a:t>
            </a:r>
            <a:r>
              <a:rPr lang="en-US"/>
              <a:t> of nature is emphasised:</a:t>
            </a:r>
            <a:endParaRPr/>
          </a:p>
          <a:p>
            <a:pPr indent="-355600" lvl="1" marL="914400" rtl="0" algn="l">
              <a:spcBef>
                <a:spcPts val="0"/>
              </a:spcBef>
              <a:spcAft>
                <a:spcPts val="0"/>
              </a:spcAft>
              <a:buClr>
                <a:srgbClr val="666666"/>
              </a:buClr>
              <a:buSzPts val="2000"/>
              <a:buChar char="○"/>
            </a:pPr>
            <a:r>
              <a:rPr lang="en-US">
                <a:solidFill>
                  <a:srgbClr val="666666"/>
                </a:solidFill>
              </a:rPr>
              <a:t>Different laws for adults and children</a:t>
            </a:r>
            <a:endParaRPr>
              <a:solidFill>
                <a:srgbClr val="666666"/>
              </a:solidFill>
            </a:endParaRPr>
          </a:p>
          <a:p>
            <a:pPr indent="-355600" lvl="1" marL="914400" rtl="0" algn="l">
              <a:spcBef>
                <a:spcPts val="0"/>
              </a:spcBef>
              <a:spcAft>
                <a:spcPts val="0"/>
              </a:spcAft>
              <a:buClr>
                <a:srgbClr val="666666"/>
              </a:buClr>
              <a:buSzPts val="2000"/>
              <a:buChar char="○"/>
            </a:pPr>
            <a:r>
              <a:rPr lang="en-US">
                <a:solidFill>
                  <a:srgbClr val="666666"/>
                </a:solidFill>
              </a:rPr>
              <a:t>Different clothing, entertainment…</a:t>
            </a:r>
            <a:endParaRPr>
              <a:solidFill>
                <a:srgbClr val="666666"/>
              </a:solidFill>
            </a:endParaRPr>
          </a:p>
          <a:p>
            <a:pPr indent="-381000" lvl="0" marL="457200" rtl="0" algn="l">
              <a:spcBef>
                <a:spcPts val="0"/>
              </a:spcBef>
              <a:spcAft>
                <a:spcPts val="0"/>
              </a:spcAft>
              <a:buSzPts val="2400"/>
              <a:buChar char="●"/>
            </a:pPr>
            <a:r>
              <a:rPr lang="en-US"/>
              <a:t>Childhood is therefore seen as the </a:t>
            </a:r>
            <a:r>
              <a:rPr b="1" lang="en-US"/>
              <a:t>Golden Age of Innocence</a:t>
            </a:r>
            <a:endParaRPr b="1"/>
          </a:p>
          <a:p>
            <a:pPr indent="0" lvl="0" marL="0" rtl="0" algn="l">
              <a:spcBef>
                <a:spcPts val="1000"/>
              </a:spcBef>
              <a:spcAft>
                <a:spcPts val="0"/>
              </a:spcAft>
              <a:buNone/>
            </a:pPr>
            <a:r>
              <a:t/>
            </a:r>
            <a:endParaRPr b="1"/>
          </a:p>
          <a:p>
            <a:pPr indent="-381000" lvl="0" marL="457200" rtl="0" algn="l">
              <a:spcBef>
                <a:spcPts val="1000"/>
              </a:spcBef>
              <a:spcAft>
                <a:spcPts val="0"/>
              </a:spcAft>
              <a:buSzPts val="2400"/>
              <a:buChar char="●"/>
            </a:pPr>
            <a:r>
              <a:rPr b="1" lang="en-US"/>
              <a:t>Stephen Wagg </a:t>
            </a:r>
            <a:r>
              <a:rPr lang="en-US"/>
              <a:t>(1992) maintains that childhood is </a:t>
            </a:r>
            <a:r>
              <a:rPr b="1" lang="en-US"/>
              <a:t>socially constructed and it is not a universal concept.</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g1e374001eb5_0_24"/>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Differences in Childhood</a:t>
            </a:r>
            <a:endParaRPr/>
          </a:p>
        </p:txBody>
      </p:sp>
      <p:sp>
        <p:nvSpPr>
          <p:cNvPr id="147" name="Google Shape;147;g1e374001eb5_0_24"/>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68300" lvl="0" marL="457200" rtl="0" algn="l">
              <a:spcBef>
                <a:spcPts val="1000"/>
              </a:spcBef>
              <a:spcAft>
                <a:spcPts val="0"/>
              </a:spcAft>
              <a:buSzPts val="2200"/>
              <a:buChar char="●"/>
            </a:pPr>
            <a:r>
              <a:rPr b="1" lang="en-US" sz="2200"/>
              <a:t>Samantha Punch </a:t>
            </a:r>
            <a:r>
              <a:rPr lang="en-US" sz="2200"/>
              <a:t>(2001): Children in Bolivia, 5 years old, take work responsibilities in the home and local community without hesitation</a:t>
            </a:r>
            <a:endParaRPr sz="2200"/>
          </a:p>
          <a:p>
            <a:pPr indent="-368300" lvl="0" marL="457200" rtl="0" algn="l">
              <a:spcBef>
                <a:spcPts val="0"/>
              </a:spcBef>
              <a:spcAft>
                <a:spcPts val="0"/>
              </a:spcAft>
              <a:buSzPts val="2200"/>
              <a:buChar char="●"/>
            </a:pPr>
            <a:r>
              <a:rPr b="1" lang="en-US" sz="2200"/>
              <a:t>Lowell Holmes </a:t>
            </a:r>
            <a:r>
              <a:rPr lang="en-US" sz="2200"/>
              <a:t>(1974): Children in Samoa, no concept of </a:t>
            </a:r>
            <a:r>
              <a:rPr i="1" lang="en-US" sz="2200"/>
              <a:t>too young</a:t>
            </a:r>
            <a:r>
              <a:rPr lang="en-US" sz="2200"/>
              <a:t>. Children use dangerous tools and carry heavy loads - if children think they can do it, then parents let them</a:t>
            </a:r>
            <a:endParaRPr sz="2200"/>
          </a:p>
          <a:p>
            <a:pPr indent="-368300" lvl="0" marL="457200" rtl="0" algn="l">
              <a:spcBef>
                <a:spcPts val="0"/>
              </a:spcBef>
              <a:spcAft>
                <a:spcPts val="0"/>
              </a:spcAft>
              <a:buSzPts val="2200"/>
              <a:buChar char="●"/>
            </a:pPr>
            <a:r>
              <a:rPr b="1" lang="en-US" sz="2200"/>
              <a:t>Raymond Firth</a:t>
            </a:r>
            <a:r>
              <a:rPr lang="en-US" sz="2200"/>
              <a:t> (1970): Children in Tikopia of the Western Pacific, do not automatically do as they are told by adults; the child decides whether to listen to elders</a:t>
            </a:r>
            <a:endParaRPr sz="2200"/>
          </a:p>
          <a:p>
            <a:pPr indent="-368300" lvl="0" marL="457200" rtl="0" algn="l">
              <a:spcBef>
                <a:spcPts val="0"/>
              </a:spcBef>
              <a:spcAft>
                <a:spcPts val="0"/>
              </a:spcAft>
              <a:buSzPts val="2200"/>
              <a:buChar char="●"/>
            </a:pPr>
            <a:r>
              <a:rPr b="1" lang="en-US" sz="2200"/>
              <a:t>Bronislaw Malinowski</a:t>
            </a:r>
            <a:r>
              <a:rPr lang="en-US" sz="2200"/>
              <a:t> (1957): Adults in Tobrìand Islanders in South West Pacific, do not view the sexual activities of young people and children with disdain, but tolerate their experimentation</a:t>
            </a:r>
            <a:endParaRPr sz="2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g1e374001eb5_0_3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Historical Differences in Childhood</a:t>
            </a:r>
            <a:endParaRPr/>
          </a:p>
        </p:txBody>
      </p:sp>
      <p:sp>
        <p:nvSpPr>
          <p:cNvPr id="154" name="Google Shape;154;g1e374001eb5_0_30"/>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en-US"/>
              <a:t>Philippe Aries</a:t>
            </a:r>
            <a:r>
              <a:rPr lang="en-US"/>
              <a:t> (1960) argues that in the </a:t>
            </a:r>
            <a:r>
              <a:rPr b="1" lang="en-US"/>
              <a:t>Middle Ages</a:t>
            </a:r>
            <a:r>
              <a:rPr lang="en-US"/>
              <a:t> </a:t>
            </a:r>
            <a:r>
              <a:rPr lang="en-US" sz="1400"/>
              <a:t>(900-1200 BCE)</a:t>
            </a:r>
            <a:r>
              <a:rPr lang="en-US"/>
              <a:t>:</a:t>
            </a:r>
            <a:endParaRPr/>
          </a:p>
          <a:p>
            <a:pPr indent="-381000" lvl="0" marL="457200" rtl="0" algn="l">
              <a:spcBef>
                <a:spcPts val="1000"/>
              </a:spcBef>
              <a:spcAft>
                <a:spcPts val="0"/>
              </a:spcAft>
              <a:buSzPts val="2400"/>
              <a:buChar char="●"/>
            </a:pPr>
            <a:r>
              <a:rPr lang="en-US"/>
              <a:t>the idea of childhood did not exist</a:t>
            </a:r>
            <a:endParaRPr/>
          </a:p>
          <a:p>
            <a:pPr indent="-381000" lvl="0" marL="457200" rtl="0" algn="l">
              <a:spcBef>
                <a:spcPts val="0"/>
              </a:spcBef>
              <a:spcAft>
                <a:spcPts val="0"/>
              </a:spcAft>
              <a:buSzPts val="2400"/>
              <a:buChar char="●"/>
            </a:pPr>
            <a:r>
              <a:rPr lang="en-US"/>
              <a:t>children were not seen as having a different nature or different needs from adults</a:t>
            </a:r>
            <a:endParaRPr/>
          </a:p>
          <a:p>
            <a:pPr indent="-381000" lvl="0" marL="457200" rtl="0" algn="l">
              <a:spcBef>
                <a:spcPts val="0"/>
              </a:spcBef>
              <a:spcAft>
                <a:spcPts val="0"/>
              </a:spcAft>
              <a:buSzPts val="2400"/>
              <a:buChar char="●"/>
            </a:pPr>
            <a:r>
              <a:rPr lang="en-US"/>
              <a:t>children were </a:t>
            </a:r>
            <a:r>
              <a:rPr i="1" lang="en-US"/>
              <a:t>mini-adults</a:t>
            </a:r>
            <a:r>
              <a:rPr lang="en-US"/>
              <a:t> with the same rights, duties and skills as adults</a:t>
            </a:r>
            <a:endParaRPr/>
          </a:p>
          <a:p>
            <a:pPr indent="-381000" lvl="0" marL="457200" rtl="0" algn="l">
              <a:spcBef>
                <a:spcPts val="0"/>
              </a:spcBef>
              <a:spcAft>
                <a:spcPts val="0"/>
              </a:spcAft>
              <a:buSzPts val="2400"/>
              <a:buChar char="●"/>
            </a:pPr>
            <a:r>
              <a:rPr lang="en-US"/>
              <a:t>children often had to face the same punishments as adults whenever they broke the law</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1e374001eb5_0_3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Historical Differences in Childhood</a:t>
            </a:r>
            <a:endParaRPr/>
          </a:p>
        </p:txBody>
      </p:sp>
      <p:sp>
        <p:nvSpPr>
          <p:cNvPr id="161" name="Google Shape;161;g1e374001eb5_0_36"/>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Parental attitudes to children were also different in the Middle Ages</a:t>
            </a:r>
            <a:endParaRPr/>
          </a:p>
          <a:p>
            <a:pPr indent="-381000" lvl="0" marL="457200" rtl="0" algn="l">
              <a:spcBef>
                <a:spcPts val="0"/>
              </a:spcBef>
              <a:spcAft>
                <a:spcPts val="0"/>
              </a:spcAft>
              <a:buSzPts val="2400"/>
              <a:buChar char="●"/>
            </a:pPr>
            <a:r>
              <a:rPr lang="en-US"/>
              <a:t>According to Aries, elements of the modern notion of childhood started to emerge from the 13th century onwards:</a:t>
            </a:r>
            <a:endParaRPr/>
          </a:p>
          <a:p>
            <a:pPr indent="-355600" lvl="1" marL="914400" rtl="0" algn="l">
              <a:spcBef>
                <a:spcPts val="0"/>
              </a:spcBef>
              <a:spcAft>
                <a:spcPts val="0"/>
              </a:spcAft>
              <a:buClr>
                <a:srgbClr val="666666"/>
              </a:buClr>
              <a:buSzPts val="2000"/>
              <a:buChar char="○"/>
            </a:pPr>
            <a:r>
              <a:rPr lang="en-US">
                <a:solidFill>
                  <a:srgbClr val="666666"/>
                </a:solidFill>
              </a:rPr>
              <a:t>schools started to specialise in educating the young</a:t>
            </a:r>
            <a:endParaRPr>
              <a:solidFill>
                <a:srgbClr val="666666"/>
              </a:solidFill>
            </a:endParaRPr>
          </a:p>
          <a:p>
            <a:pPr indent="-355600" lvl="1" marL="914400" rtl="0" algn="l">
              <a:spcBef>
                <a:spcPts val="0"/>
              </a:spcBef>
              <a:spcAft>
                <a:spcPts val="0"/>
              </a:spcAft>
              <a:buClr>
                <a:srgbClr val="666666"/>
              </a:buClr>
              <a:buSzPts val="2000"/>
              <a:buChar char="○"/>
            </a:pPr>
            <a:r>
              <a:rPr lang="en-US">
                <a:solidFill>
                  <a:srgbClr val="666666"/>
                </a:solidFill>
              </a:rPr>
              <a:t>clothing became separate for adults and children</a:t>
            </a:r>
            <a:endParaRPr>
              <a:solidFill>
                <a:srgbClr val="666666"/>
              </a:solidFill>
            </a:endParaRPr>
          </a:p>
          <a:p>
            <a:pPr indent="-355600" lvl="1" marL="914400" rtl="0" algn="l">
              <a:spcBef>
                <a:spcPts val="0"/>
              </a:spcBef>
              <a:spcAft>
                <a:spcPts val="0"/>
              </a:spcAft>
              <a:buClr>
                <a:srgbClr val="666666"/>
              </a:buClr>
              <a:buSzPts val="2000"/>
              <a:buChar char="○"/>
            </a:pPr>
            <a:r>
              <a:rPr lang="en-US">
                <a:solidFill>
                  <a:srgbClr val="666666"/>
                </a:solidFill>
              </a:rPr>
              <a:t>child-centredness started to occur (handbooks on child rearing becomes available to parents)</a:t>
            </a:r>
            <a:endParaRPr>
              <a:solidFill>
                <a:srgbClr val="666666"/>
              </a:solidFill>
            </a:endParaRPr>
          </a:p>
          <a:p>
            <a:pPr indent="-381000" lvl="0" marL="457200" rtl="0" algn="l">
              <a:spcBef>
                <a:spcPts val="0"/>
              </a:spcBef>
              <a:spcAft>
                <a:spcPts val="0"/>
              </a:spcAft>
              <a:buSzPts val="2400"/>
              <a:buChar char="●"/>
            </a:pPr>
            <a:r>
              <a:rPr lang="en-US"/>
              <a:t>These developments culminate in the modern </a:t>
            </a:r>
            <a:r>
              <a:rPr i="1" lang="en-US"/>
              <a:t>cult of childhood</a:t>
            </a:r>
            <a:r>
              <a:rPr lang="en-US"/>
              <a:t> (Aries)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g1e374001eb5_0_42"/>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Historical Differences in Childhood</a:t>
            </a:r>
            <a:endParaRPr/>
          </a:p>
        </p:txBody>
      </p:sp>
      <p:sp>
        <p:nvSpPr>
          <p:cNvPr id="168" name="Google Shape;168;g1e374001eb5_0_42"/>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Aries argues that we have moved from a world where childhood was not seen as special at all, to a world obsessed with childhood.</a:t>
            </a:r>
            <a:endParaRPr/>
          </a:p>
          <a:p>
            <a:pPr indent="-381000" lvl="0" marL="457200" rtl="0" algn="l">
              <a:spcBef>
                <a:spcPts val="0"/>
              </a:spcBef>
              <a:spcAft>
                <a:spcPts val="0"/>
              </a:spcAft>
              <a:buSzPts val="2400"/>
              <a:buChar char="●"/>
            </a:pPr>
            <a:r>
              <a:rPr b="1" lang="en-US"/>
              <a:t>Linda Pollock </a:t>
            </a:r>
            <a:r>
              <a:rPr lang="en-US"/>
              <a:t>(1983) criticises Aries, arguing that it is more correct to say that in the Middle Ages, society simply had a different view of childhood.</a:t>
            </a:r>
            <a:endParaRPr/>
          </a:p>
          <a:p>
            <a:pPr indent="0" lvl="0" marL="0" rtl="0" algn="l">
              <a:spcBef>
                <a:spcPts val="100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g1e374001eb5_0_48"/>
          <p:cNvSpPr txBox="1"/>
          <p:nvPr>
            <p:ph type="title"/>
          </p:nvPr>
        </p:nvSpPr>
        <p:spPr>
          <a:xfrm>
            <a:off x="831850" y="1499047"/>
            <a:ext cx="105156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Reasons for Changes in the Child Position</a:t>
            </a:r>
            <a:endParaRPr/>
          </a:p>
        </p:txBody>
      </p:sp>
      <p:sp>
        <p:nvSpPr>
          <p:cNvPr id="175" name="Google Shape;175;g1e374001eb5_0_48"/>
          <p:cNvSpPr txBox="1"/>
          <p:nvPr>
            <p:ph idx="1" type="body"/>
          </p:nvPr>
        </p:nvSpPr>
        <p:spPr>
          <a:xfrm>
            <a:off x="831850" y="3091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Ideas about children and their social status has varied over time</a:t>
            </a:r>
            <a:endParaRPr/>
          </a:p>
          <a:p>
            <a:pPr indent="-381000" lvl="0" marL="457200" rtl="0" algn="l">
              <a:spcBef>
                <a:spcPts val="0"/>
              </a:spcBef>
              <a:spcAft>
                <a:spcPts val="0"/>
              </a:spcAft>
              <a:buSzPts val="2400"/>
              <a:buChar char="●"/>
            </a:pPr>
            <a:r>
              <a:rPr lang="en-US"/>
              <a:t>There are many reasons for the changes in the position of children within society</a:t>
            </a:r>
            <a:endParaRPr/>
          </a:p>
          <a:p>
            <a:pPr indent="-381000" lvl="0" marL="457200" rtl="0" algn="l">
              <a:spcBef>
                <a:spcPts val="0"/>
              </a:spcBef>
              <a:spcAft>
                <a:spcPts val="0"/>
              </a:spcAft>
              <a:buSzPts val="2400"/>
              <a:buChar char="●"/>
            </a:pPr>
            <a:r>
              <a:rPr lang="en-US"/>
              <a:t>These include changes during the 19th and the 20th centuries such as: </a:t>
            </a:r>
            <a:r>
              <a:rPr lang="en-US">
                <a:solidFill>
                  <a:srgbClr val="666666"/>
                </a:solidFill>
              </a:rPr>
              <a:t>declining family size, children’s rights, compulsory schooling, children’s health, child protection, laws and policies concerning children, lower infant mortality rates, child labour laws…</a:t>
            </a:r>
            <a:endParaRPr>
              <a:solidFill>
                <a:srgbClr val="666666"/>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g1e374001eb5_0_54"/>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Any Improvement in Child Position?</a:t>
            </a:r>
            <a:endParaRPr/>
          </a:p>
        </p:txBody>
      </p:sp>
      <p:sp>
        <p:nvSpPr>
          <p:cNvPr id="182" name="Google Shape;182;g1e374001eb5_0_54"/>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In the </a:t>
            </a:r>
            <a:r>
              <a:rPr b="1" lang="en-US"/>
              <a:t>March of Progress View</a:t>
            </a:r>
            <a:r>
              <a:rPr lang="en-US"/>
              <a:t> sociologists claim:</a:t>
            </a:r>
            <a:endParaRPr/>
          </a:p>
          <a:p>
            <a:pPr indent="-381000" lvl="0" marL="457200" rtl="0" algn="l">
              <a:spcBef>
                <a:spcPts val="1000"/>
              </a:spcBef>
              <a:spcAft>
                <a:spcPts val="0"/>
              </a:spcAft>
              <a:buSzPts val="2400"/>
              <a:buChar char="●"/>
            </a:pPr>
            <a:r>
              <a:rPr lang="en-US"/>
              <a:t>Child Position in Western societies has been </a:t>
            </a:r>
            <a:r>
              <a:rPr b="1" lang="en-US"/>
              <a:t>steadily improving over time</a:t>
            </a:r>
            <a:endParaRPr/>
          </a:p>
          <a:p>
            <a:pPr indent="-381000" lvl="0" marL="457200" rtl="0" algn="l">
              <a:spcBef>
                <a:spcPts val="0"/>
              </a:spcBef>
              <a:spcAft>
                <a:spcPts val="0"/>
              </a:spcAft>
              <a:buSzPts val="2400"/>
              <a:buChar char="●"/>
            </a:pPr>
            <a:r>
              <a:rPr lang="en-US"/>
              <a:t>Today’s children are </a:t>
            </a:r>
            <a:r>
              <a:rPr b="1" lang="en-US"/>
              <a:t>more valued, better cared for, protected and educated than ever before</a:t>
            </a:r>
            <a:endParaRPr b="1"/>
          </a:p>
          <a:p>
            <a:pPr indent="-355600" lvl="1" marL="914400" rtl="0" algn="l">
              <a:spcBef>
                <a:spcPts val="0"/>
              </a:spcBef>
              <a:spcAft>
                <a:spcPts val="0"/>
              </a:spcAft>
              <a:buClr>
                <a:srgbClr val="434343"/>
              </a:buClr>
              <a:buSzPts val="2000"/>
              <a:buChar char="○"/>
            </a:pPr>
            <a:r>
              <a:rPr lang="en-US">
                <a:solidFill>
                  <a:srgbClr val="434343"/>
                </a:solidFill>
              </a:rPr>
              <a:t>Legislation, the role of specialists (</a:t>
            </a:r>
            <a:r>
              <a:rPr lang="en-US">
                <a:solidFill>
                  <a:srgbClr val="434343"/>
                </a:solidFill>
              </a:rPr>
              <a:t>pediatricians</a:t>
            </a:r>
            <a:r>
              <a:rPr lang="en-US">
                <a:solidFill>
                  <a:srgbClr val="434343"/>
                </a:solidFill>
              </a:rPr>
              <a:t> and professional teachers), increased government spending</a:t>
            </a:r>
            <a:endParaRPr>
              <a:solidFill>
                <a:srgbClr val="434343"/>
              </a:solidFill>
            </a:endParaRPr>
          </a:p>
          <a:p>
            <a:pPr indent="-355600" lvl="1" marL="914400" rtl="0" algn="l">
              <a:spcBef>
                <a:spcPts val="0"/>
              </a:spcBef>
              <a:spcAft>
                <a:spcPts val="0"/>
              </a:spcAft>
              <a:buClr>
                <a:srgbClr val="434343"/>
              </a:buClr>
              <a:buSzPts val="2000"/>
              <a:buChar char="○"/>
            </a:pPr>
            <a:r>
              <a:rPr lang="en-US">
                <a:solidFill>
                  <a:srgbClr val="434343"/>
                </a:solidFill>
              </a:rPr>
              <a:t>Cost of raising children</a:t>
            </a:r>
            <a:endParaRPr>
              <a:solidFill>
                <a:srgbClr val="434343"/>
              </a:solidFill>
            </a:endParaRPr>
          </a:p>
          <a:p>
            <a:pPr indent="-355600" lvl="1" marL="914400" rtl="0" algn="l">
              <a:spcBef>
                <a:spcPts val="0"/>
              </a:spcBef>
              <a:spcAft>
                <a:spcPts val="0"/>
              </a:spcAft>
              <a:buClr>
                <a:srgbClr val="434343"/>
              </a:buClr>
              <a:buSzPts val="2000"/>
              <a:buChar char="○"/>
            </a:pPr>
            <a:r>
              <a:rPr lang="en-US">
                <a:solidFill>
                  <a:srgbClr val="434343"/>
                </a:solidFill>
              </a:rPr>
              <a:t>Child-centred family and child-centred society</a:t>
            </a:r>
            <a:endParaRPr>
              <a:solidFill>
                <a:srgbClr val="434343"/>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g1e374001eb5_0_6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Any Improvement in Child Position?</a:t>
            </a:r>
            <a:endParaRPr/>
          </a:p>
        </p:txBody>
      </p:sp>
      <p:sp>
        <p:nvSpPr>
          <p:cNvPr id="189" name="Google Shape;189;g1e374001eb5_0_60"/>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In the </a:t>
            </a:r>
            <a:r>
              <a:rPr b="1" lang="en-US"/>
              <a:t>Conflict View</a:t>
            </a:r>
            <a:r>
              <a:rPr lang="en-US"/>
              <a:t>, sociologists claim:</a:t>
            </a:r>
            <a:endParaRPr/>
          </a:p>
          <a:p>
            <a:pPr indent="-381000" lvl="0" marL="457200" rtl="0" algn="l">
              <a:spcBef>
                <a:spcPts val="1000"/>
              </a:spcBef>
              <a:spcAft>
                <a:spcPts val="0"/>
              </a:spcAft>
              <a:buSzPts val="2400"/>
              <a:buChar char="●"/>
            </a:pPr>
            <a:r>
              <a:rPr b="1" lang="en-US"/>
              <a:t>Society is based on conflict</a:t>
            </a:r>
            <a:r>
              <a:rPr lang="en-US"/>
              <a:t> between classes, social groups and genders</a:t>
            </a:r>
            <a:endParaRPr/>
          </a:p>
          <a:p>
            <a:pPr indent="-381000" lvl="0" marL="457200" rtl="0" algn="l">
              <a:spcBef>
                <a:spcPts val="0"/>
              </a:spcBef>
              <a:spcAft>
                <a:spcPts val="0"/>
              </a:spcAft>
              <a:buSzPts val="2400"/>
              <a:buChar char="●"/>
            </a:pPr>
            <a:r>
              <a:rPr lang="en-US"/>
              <a:t>Some groups are </a:t>
            </a:r>
            <a:r>
              <a:rPr b="1" lang="en-US"/>
              <a:t>empowered</a:t>
            </a:r>
            <a:r>
              <a:rPr lang="en-US"/>
              <a:t>, other are </a:t>
            </a:r>
            <a:r>
              <a:rPr b="1" lang="en-US"/>
              <a:t>underpowered</a:t>
            </a:r>
            <a:endParaRPr/>
          </a:p>
          <a:p>
            <a:pPr indent="-381000" lvl="0" marL="457200" rtl="0" algn="l">
              <a:spcBef>
                <a:spcPts val="0"/>
              </a:spcBef>
              <a:spcAft>
                <a:spcPts val="0"/>
              </a:spcAft>
              <a:buSzPts val="2400"/>
              <a:buChar char="●"/>
            </a:pPr>
            <a:r>
              <a:rPr lang="en-US"/>
              <a:t>Powerful groups </a:t>
            </a:r>
            <a:r>
              <a:rPr b="1" lang="en-US"/>
              <a:t>dominate </a:t>
            </a:r>
            <a:r>
              <a:rPr lang="en-US"/>
              <a:t>powerless groups</a:t>
            </a:r>
            <a:endParaRPr/>
          </a:p>
          <a:p>
            <a:pPr indent="-381000" lvl="0" marL="457200" rtl="0" algn="l">
              <a:spcBef>
                <a:spcPts val="0"/>
              </a:spcBef>
              <a:spcAft>
                <a:spcPts val="0"/>
              </a:spcAft>
              <a:buSzPts val="2400"/>
              <a:buChar char="●"/>
            </a:pPr>
            <a:r>
              <a:rPr lang="en-US"/>
              <a:t>March of Progress View is idealised, false and </a:t>
            </a:r>
            <a:r>
              <a:rPr b="1" lang="en-US"/>
              <a:t>ignores inequalities</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2"/>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chemeClr val="dk1"/>
              </a:buClr>
              <a:buSzPts val="6000"/>
              <a:buFont typeface="Verdana"/>
              <a:buNone/>
            </a:pPr>
            <a:r>
              <a:rPr lang="en-US"/>
              <a:t>Diversity &amp; Age</a:t>
            </a:r>
            <a:endParaRPr/>
          </a:p>
        </p:txBody>
      </p:sp>
      <p:sp>
        <p:nvSpPr>
          <p:cNvPr id="69" name="Google Shape;69;p2"/>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p>
            <a:pPr indent="-342900" lvl="0" marL="342900" marR="0" rtl="0" algn="ctr">
              <a:lnSpc>
                <a:spcPct val="90000"/>
              </a:lnSpc>
              <a:spcBef>
                <a:spcPts val="1000"/>
              </a:spcBef>
              <a:spcAft>
                <a:spcPts val="0"/>
              </a:spcAft>
              <a:buClr>
                <a:schemeClr val="dk1"/>
              </a:buClr>
              <a:buSzPts val="2400"/>
              <a:buFont typeface="Arial"/>
              <a:buNone/>
            </a:pPr>
            <a:r>
              <a:rPr lang="en-US"/>
              <a:t>Prof. JosAnn Cutajar &amp; Mr Roderick Vassallo</a:t>
            </a:r>
            <a:endParaRPr/>
          </a:p>
          <a:p>
            <a:pPr indent="-342900" lvl="0" marL="342900" marR="0" rtl="0" algn="ctr">
              <a:lnSpc>
                <a:spcPct val="90000"/>
              </a:lnSpc>
              <a:spcBef>
                <a:spcPts val="1000"/>
              </a:spcBef>
              <a:spcAft>
                <a:spcPts val="0"/>
              </a:spcAft>
              <a:buClr>
                <a:schemeClr val="dk1"/>
              </a:buClr>
              <a:buSzPts val="2400"/>
              <a:buFont typeface="Arial"/>
              <a:buNone/>
            </a:pPr>
            <a:r>
              <a:rPr lang="en-US"/>
              <a:t>L-Università ta’ Malta</a:t>
            </a:r>
            <a:endParaRPr/>
          </a:p>
          <a:p>
            <a:pPr indent="-342900" lvl="0" marL="342900" marR="0" rtl="0" algn="ctr">
              <a:lnSpc>
                <a:spcPct val="90000"/>
              </a:lnSpc>
              <a:spcBef>
                <a:spcPts val="1000"/>
              </a:spcBef>
              <a:spcAft>
                <a:spcPts val="0"/>
              </a:spcAft>
              <a:buClr>
                <a:schemeClr val="dk1"/>
              </a:buClr>
              <a:buSzPts val="2400"/>
              <a:buFont typeface="Arial"/>
              <a:buNone/>
            </a:pPr>
            <a:r>
              <a:rPr lang="en-US" sz="1600"/>
              <a:t>2023</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g1e374001eb5_0_6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Inequalities among Children</a:t>
            </a:r>
            <a:endParaRPr/>
          </a:p>
        </p:txBody>
      </p:sp>
      <p:sp>
        <p:nvSpPr>
          <p:cNvPr id="196" name="Google Shape;196;g1e374001eb5_0_66"/>
          <p:cNvSpPr txBox="1"/>
          <p:nvPr>
            <p:ph idx="1" type="body"/>
          </p:nvPr>
        </p:nvSpPr>
        <p:spPr>
          <a:xfrm>
            <a:off x="831850" y="2710925"/>
            <a:ext cx="106653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Not all children have the same life experiences or opportunities. These depend on</a:t>
            </a:r>
            <a:endParaRPr/>
          </a:p>
          <a:p>
            <a:pPr indent="-381000" lvl="0" marL="457200" rtl="0" algn="l">
              <a:spcBef>
                <a:spcPts val="1000"/>
              </a:spcBef>
              <a:spcAft>
                <a:spcPts val="0"/>
              </a:spcAft>
              <a:buSzPts val="2400"/>
              <a:buChar char="●"/>
            </a:pPr>
            <a:r>
              <a:rPr b="1" lang="en-US"/>
              <a:t>Nationality:</a:t>
            </a:r>
            <a:r>
              <a:rPr lang="en-US"/>
              <a:t> Where you are born will affect your life experience.</a:t>
            </a:r>
            <a:endParaRPr/>
          </a:p>
          <a:p>
            <a:pPr indent="-381000" lvl="0" marL="457200" rtl="0" algn="l">
              <a:spcBef>
                <a:spcPts val="0"/>
              </a:spcBef>
              <a:spcAft>
                <a:spcPts val="0"/>
              </a:spcAft>
              <a:buSzPts val="2400"/>
              <a:buChar char="●"/>
            </a:pPr>
            <a:r>
              <a:rPr b="1" lang="en-US"/>
              <a:t>Gender: </a:t>
            </a:r>
            <a:r>
              <a:rPr lang="en-US"/>
              <a:t>Little boys and girls are socialised differently and have differential access to resources</a:t>
            </a:r>
            <a:endParaRPr/>
          </a:p>
          <a:p>
            <a:pPr indent="-381000" lvl="0" marL="457200" rtl="0" algn="l">
              <a:spcBef>
                <a:spcPts val="0"/>
              </a:spcBef>
              <a:spcAft>
                <a:spcPts val="0"/>
              </a:spcAft>
              <a:buSzPts val="2400"/>
              <a:buChar char="●"/>
            </a:pPr>
            <a:r>
              <a:rPr b="1" lang="en-US"/>
              <a:t>Ethnicity:</a:t>
            </a:r>
            <a:r>
              <a:rPr lang="en-US"/>
              <a:t> Little girls from Asian families are expected to obey parents and be submissive. Little boys are expected to study hard and excel at school</a:t>
            </a:r>
            <a:endParaRPr/>
          </a:p>
          <a:p>
            <a:pPr indent="-381000" lvl="0" marL="457200" rtl="0" algn="l">
              <a:spcBef>
                <a:spcPts val="0"/>
              </a:spcBef>
              <a:spcAft>
                <a:spcPts val="0"/>
              </a:spcAft>
              <a:buSzPts val="2400"/>
              <a:buChar char="●"/>
            </a:pPr>
            <a:r>
              <a:rPr b="1" lang="en-US"/>
              <a:t>Class:</a:t>
            </a:r>
            <a:r>
              <a:rPr lang="en-US"/>
              <a:t> Working class children vs. middle class children</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pic>
        <p:nvPicPr>
          <p:cNvPr descr="Image result for what are my identities" id="201" name="Google Shape;201;g1e374001eb5_0_78"/>
          <p:cNvPicPr preferRelativeResize="0"/>
          <p:nvPr/>
        </p:nvPicPr>
        <p:blipFill rotWithShape="1">
          <a:blip r:embed="rId3">
            <a:alphaModFix amt="40000"/>
          </a:blip>
          <a:srcRect b="21633" l="0" r="0" t="22117"/>
          <a:stretch/>
        </p:blipFill>
        <p:spPr>
          <a:xfrm>
            <a:off x="20" y="0"/>
            <a:ext cx="12191980" cy="6886576"/>
          </a:xfrm>
          <a:prstGeom prst="rect">
            <a:avLst/>
          </a:prstGeom>
          <a:noFill/>
          <a:ln>
            <a:noFill/>
          </a:ln>
        </p:spPr>
      </p:pic>
      <p:sp>
        <p:nvSpPr>
          <p:cNvPr id="202" name="Google Shape;202;g1e374001eb5_0_78"/>
          <p:cNvSpPr txBox="1"/>
          <p:nvPr>
            <p:ph type="title"/>
          </p:nvPr>
        </p:nvSpPr>
        <p:spPr>
          <a:xfrm>
            <a:off x="831850" y="5629308"/>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Exercise | Handout A</a:t>
            </a:r>
            <a:r>
              <a:rPr lang="en-US"/>
              <a:t> </a:t>
            </a:r>
            <a:br>
              <a:rPr lang="en-US"/>
            </a:br>
            <a:r>
              <a:rPr lang="en-US"/>
              <a:t>CASE STUDIES</a:t>
            </a:r>
            <a:endParaRPr/>
          </a:p>
        </p:txBody>
      </p:sp>
      <p:pic>
        <p:nvPicPr>
          <p:cNvPr id="203" name="Google Shape;203;g1e374001eb5_0_78"/>
          <p:cNvPicPr preferRelativeResize="0"/>
          <p:nvPr/>
        </p:nvPicPr>
        <p:blipFill rotWithShape="1">
          <a:blip r:embed="rId4">
            <a:alphaModFix/>
          </a:blip>
          <a:srcRect b="0" l="0" r="0" t="0"/>
          <a:stretch/>
        </p:blipFill>
        <p:spPr>
          <a:xfrm>
            <a:off x="9744650" y="1198500"/>
            <a:ext cx="1691200" cy="16912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g23e52c82d5e_0_30"/>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Youth</a:t>
            </a:r>
            <a:endParaRPr/>
          </a:p>
        </p:txBody>
      </p:sp>
      <p:sp>
        <p:nvSpPr>
          <p:cNvPr id="210" name="Google Shape;210;g23e52c82d5e_0_30"/>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2</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g1e374001eb5_0_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Youth as a Social Construction</a:t>
            </a:r>
            <a:r>
              <a:rPr lang="en-US"/>
              <a:t>	</a:t>
            </a:r>
            <a:endParaRPr/>
          </a:p>
        </p:txBody>
      </p:sp>
      <p:sp>
        <p:nvSpPr>
          <p:cNvPr id="217" name="Google Shape;217;g1e374001eb5_0_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0"/>
              </a:spcBef>
              <a:spcAft>
                <a:spcPts val="0"/>
              </a:spcAft>
              <a:buSzPts val="2400"/>
              <a:buChar char="●"/>
            </a:pPr>
            <a:r>
              <a:rPr lang="en-US"/>
              <a:t>A </a:t>
            </a:r>
            <a:r>
              <a:rPr i="1" lang="en-US"/>
              <a:t>youth</a:t>
            </a:r>
            <a:r>
              <a:rPr lang="en-US"/>
              <a:t> is generally any person between 15 and 25. In the EU this is extended to 30 years.</a:t>
            </a:r>
            <a:endParaRPr/>
          </a:p>
          <a:p>
            <a:pPr indent="-381000" lvl="0" marL="457200" rtl="0" algn="l">
              <a:lnSpc>
                <a:spcPct val="90000"/>
              </a:lnSpc>
              <a:spcBef>
                <a:spcPts val="0"/>
              </a:spcBef>
              <a:spcAft>
                <a:spcPts val="0"/>
              </a:spcAft>
              <a:buSzPts val="2400"/>
              <a:buChar char="●"/>
            </a:pPr>
            <a:r>
              <a:rPr lang="en-US"/>
              <a:t>Youths are </a:t>
            </a:r>
            <a:r>
              <a:rPr b="1" lang="en-US"/>
              <a:t>NOT </a:t>
            </a:r>
            <a:r>
              <a:rPr lang="en-US"/>
              <a:t>all the same despite the prevalent stereotypes </a:t>
            </a:r>
            <a:endParaRPr/>
          </a:p>
          <a:p>
            <a:pPr indent="-381000" lvl="0" marL="457200" rtl="0" algn="l">
              <a:lnSpc>
                <a:spcPct val="90000"/>
              </a:lnSpc>
              <a:spcBef>
                <a:spcPts val="0"/>
              </a:spcBef>
              <a:spcAft>
                <a:spcPts val="0"/>
              </a:spcAft>
              <a:buSzPts val="2400"/>
              <a:buChar char="●"/>
            </a:pPr>
            <a:r>
              <a:rPr lang="en-US"/>
              <a:t>The appearance of youth is desired by older people who might buy goods originally aimed at young people - such as a Playstation</a:t>
            </a:r>
            <a:endParaRPr/>
          </a:p>
          <a:p>
            <a:pPr indent="-381000" lvl="0" marL="457200" rtl="0" algn="l">
              <a:lnSpc>
                <a:spcPct val="90000"/>
              </a:lnSpc>
              <a:spcBef>
                <a:spcPts val="0"/>
              </a:spcBef>
              <a:spcAft>
                <a:spcPts val="0"/>
              </a:spcAft>
              <a:buSzPts val="2400"/>
              <a:buChar char="●"/>
            </a:pPr>
            <a:r>
              <a:rPr lang="en-US"/>
              <a:t>Many children also seek the youth style - the tweens of 12 -14</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g1e374001eb5_0_9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Youth and </a:t>
            </a:r>
            <a:r>
              <a:rPr lang="en-US"/>
              <a:t>Subcultures</a:t>
            </a:r>
            <a:endParaRPr/>
          </a:p>
        </p:txBody>
      </p:sp>
      <p:sp>
        <p:nvSpPr>
          <p:cNvPr id="224" name="Google Shape;224;g1e374001eb5_0_90"/>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Reasons for the development of subcultures vary according to the perspective used:</a:t>
            </a:r>
            <a:endParaRPr/>
          </a:p>
          <a:p>
            <a:pPr indent="-381000" lvl="0" marL="457200" rtl="0" algn="l">
              <a:spcBef>
                <a:spcPts val="1000"/>
              </a:spcBef>
              <a:spcAft>
                <a:spcPts val="0"/>
              </a:spcAft>
              <a:buSzPts val="2400"/>
              <a:buChar char="●"/>
            </a:pPr>
            <a:r>
              <a:rPr lang="en-US"/>
              <a:t>Identity crisis</a:t>
            </a:r>
            <a:endParaRPr/>
          </a:p>
          <a:p>
            <a:pPr indent="-381000" lvl="0" marL="457200" rtl="0" algn="l">
              <a:spcBef>
                <a:spcPts val="0"/>
              </a:spcBef>
              <a:spcAft>
                <a:spcPts val="0"/>
              </a:spcAft>
              <a:buSzPts val="2400"/>
              <a:buChar char="●"/>
            </a:pPr>
            <a:r>
              <a:rPr lang="en-US"/>
              <a:t>Rite of passage</a:t>
            </a:r>
            <a:endParaRPr/>
          </a:p>
          <a:p>
            <a:pPr indent="-381000" lvl="0" marL="457200" rtl="0" algn="l">
              <a:spcBef>
                <a:spcPts val="0"/>
              </a:spcBef>
              <a:spcAft>
                <a:spcPts val="0"/>
              </a:spcAft>
              <a:buSzPts val="2400"/>
              <a:buChar char="●"/>
            </a:pPr>
            <a:r>
              <a:rPr lang="en-US"/>
              <a:t>Resistance to mainstream culture</a:t>
            </a:r>
            <a:endParaRPr/>
          </a:p>
          <a:p>
            <a:pPr indent="-381000" lvl="0" marL="457200" rtl="0" algn="l">
              <a:spcBef>
                <a:spcPts val="0"/>
              </a:spcBef>
              <a:spcAft>
                <a:spcPts val="0"/>
              </a:spcAft>
              <a:buSzPts val="2400"/>
              <a:buChar char="●"/>
            </a:pPr>
            <a:r>
              <a:rPr lang="en-US"/>
              <a:t>Oppression of the capitalist society</a:t>
            </a:r>
            <a:endParaRPr/>
          </a:p>
          <a:p>
            <a:pPr indent="-381000" lvl="0" marL="457200" rtl="0" algn="l">
              <a:spcBef>
                <a:spcPts val="0"/>
              </a:spcBef>
              <a:spcAft>
                <a:spcPts val="0"/>
              </a:spcAft>
              <a:buSzPts val="2400"/>
              <a:buChar char="●"/>
            </a:pPr>
            <a:r>
              <a:rPr lang="en-US"/>
              <a:t>Style and Music</a:t>
            </a:r>
            <a:endParaRPr/>
          </a:p>
          <a:p>
            <a:pPr indent="-381000" lvl="0" marL="457200" rtl="0" algn="l">
              <a:spcBef>
                <a:spcPts val="0"/>
              </a:spcBef>
              <a:spcAft>
                <a:spcPts val="0"/>
              </a:spcAft>
              <a:buSzPts val="2400"/>
              <a:buChar char="●"/>
            </a:pPr>
            <a:r>
              <a:rPr lang="en-US"/>
              <a:t>Acceptance of ethnic cultures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g1e374001eb5_0_98"/>
          <p:cNvSpPr txBox="1"/>
          <p:nvPr>
            <p:ph type="title"/>
          </p:nvPr>
        </p:nvSpPr>
        <p:spPr>
          <a:xfrm>
            <a:off x="815225" y="1491352"/>
            <a:ext cx="10561500" cy="744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 Rite of Passage</a:t>
            </a:r>
            <a:endParaRPr/>
          </a:p>
        </p:txBody>
      </p:sp>
      <p:sp>
        <p:nvSpPr>
          <p:cNvPr id="231" name="Google Shape;231;g1e374001eb5_0_98"/>
          <p:cNvSpPr txBox="1"/>
          <p:nvPr>
            <p:ph idx="1" type="body"/>
          </p:nvPr>
        </p:nvSpPr>
        <p:spPr>
          <a:xfrm>
            <a:off x="815225" y="2584836"/>
            <a:ext cx="10561500" cy="3457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en-US"/>
              <a:t>Functionalists </a:t>
            </a:r>
            <a:r>
              <a:rPr lang="en-US"/>
              <a:t>- Talcott Parsons (1954) -</a:t>
            </a:r>
            <a:r>
              <a:rPr b="1" lang="en-US"/>
              <a:t> </a:t>
            </a:r>
            <a:r>
              <a:rPr lang="en-US"/>
              <a:t>believe that youth culture offers young people a transitory phase between childhood and adulthood, a period where youth separate themselves from the parents paving the way to independence.</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g1e374001eb5_0_11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The Importance of a Shared Culture</a:t>
            </a:r>
            <a:endParaRPr/>
          </a:p>
        </p:txBody>
      </p:sp>
      <p:sp>
        <p:nvSpPr>
          <p:cNvPr id="238" name="Google Shape;238;g1e374001eb5_0_110"/>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Functionalists believe that a </a:t>
            </a:r>
            <a:r>
              <a:rPr b="1" lang="en-US"/>
              <a:t>shared culture</a:t>
            </a:r>
            <a:r>
              <a:rPr lang="en-US"/>
              <a:t> is important for society and integration</a:t>
            </a:r>
            <a:endParaRPr/>
          </a:p>
          <a:p>
            <a:pPr indent="-381000" lvl="0" marL="457200" rtl="0" algn="l">
              <a:spcBef>
                <a:spcPts val="1000"/>
              </a:spcBef>
              <a:spcAft>
                <a:spcPts val="0"/>
              </a:spcAft>
              <a:buSzPts val="2400"/>
              <a:buChar char="●"/>
            </a:pPr>
            <a:r>
              <a:rPr b="1" lang="en-US"/>
              <a:t>Einstadt </a:t>
            </a:r>
            <a:r>
              <a:rPr lang="en-US"/>
              <a:t>(1956) suggested youth culture binds youth together providing an </a:t>
            </a:r>
            <a:r>
              <a:rPr b="1" lang="en-US"/>
              <a:t>outlet for tensions</a:t>
            </a:r>
            <a:endParaRPr b="1"/>
          </a:p>
          <a:p>
            <a:pPr indent="-381000" lvl="0" marL="457200" rtl="0" algn="l">
              <a:spcBef>
                <a:spcPts val="0"/>
              </a:spcBef>
              <a:spcAft>
                <a:spcPts val="0"/>
              </a:spcAft>
              <a:buSzPts val="2400"/>
              <a:buChar char="●"/>
            </a:pPr>
            <a:r>
              <a:rPr b="1" lang="en-US"/>
              <a:t>Abrahams</a:t>
            </a:r>
            <a:r>
              <a:rPr lang="en-US"/>
              <a:t> (1959) stated that after WWII, youth had more spending power and became </a:t>
            </a:r>
            <a:r>
              <a:rPr b="1" lang="en-US"/>
              <a:t>economically important</a:t>
            </a:r>
            <a:r>
              <a:rPr lang="en-US"/>
              <a:t> in Western societies</a:t>
            </a:r>
            <a:endParaRPr/>
          </a:p>
          <a:p>
            <a:pPr indent="-381000" lvl="0" marL="457200" rtl="0" algn="l">
              <a:spcBef>
                <a:spcPts val="0"/>
              </a:spcBef>
              <a:spcAft>
                <a:spcPts val="0"/>
              </a:spcAft>
              <a:buSzPts val="2400"/>
              <a:buChar char="●"/>
            </a:pPr>
            <a:r>
              <a:rPr lang="en-US"/>
              <a:t>A third function of a shared culture is the help offered by peer groups </a:t>
            </a:r>
            <a:r>
              <a:rPr b="1" lang="en-US"/>
              <a:t>to overcome identity crisis</a:t>
            </a:r>
            <a:r>
              <a:rPr lang="en-US"/>
              <a:t> experienced generally by youth</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g1e374001eb5_0_104"/>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Resistance to Mainstream Culture</a:t>
            </a:r>
            <a:endParaRPr/>
          </a:p>
        </p:txBody>
      </p:sp>
      <p:sp>
        <p:nvSpPr>
          <p:cNvPr id="245" name="Google Shape;245;g1e374001eb5_0_104"/>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b="1" lang="en-US"/>
              <a:t>Marxists</a:t>
            </a:r>
            <a:r>
              <a:rPr lang="en-US"/>
              <a:t> believe that some youth cultures evolved as a resistance to the oppression of capitalism and the inequalities emanating from the class system</a:t>
            </a:r>
            <a:endParaRPr/>
          </a:p>
          <a:p>
            <a:pPr indent="-381000" lvl="0" marL="457200" rtl="0" algn="l">
              <a:spcBef>
                <a:spcPts val="0"/>
              </a:spcBef>
              <a:spcAft>
                <a:spcPts val="0"/>
              </a:spcAft>
              <a:buSzPts val="2400"/>
              <a:buChar char="●"/>
            </a:pPr>
            <a:r>
              <a:rPr lang="en-US"/>
              <a:t>The following youth cultures have all been linked to class issues: </a:t>
            </a:r>
            <a:r>
              <a:rPr b="1" lang="en-US">
                <a:solidFill>
                  <a:srgbClr val="434343"/>
                </a:solidFill>
              </a:rPr>
              <a:t>Teddy Boys</a:t>
            </a:r>
            <a:r>
              <a:rPr lang="en-US">
                <a:solidFill>
                  <a:srgbClr val="434343"/>
                </a:solidFill>
              </a:rPr>
              <a:t> (Jefferson, 1976), </a:t>
            </a:r>
            <a:r>
              <a:rPr b="1" lang="en-US">
                <a:solidFill>
                  <a:srgbClr val="434343"/>
                </a:solidFill>
              </a:rPr>
              <a:t>Skinheads</a:t>
            </a:r>
            <a:r>
              <a:rPr lang="en-US">
                <a:solidFill>
                  <a:srgbClr val="434343"/>
                </a:solidFill>
              </a:rPr>
              <a:t> (Clarke, 1976) and </a:t>
            </a:r>
            <a:r>
              <a:rPr b="1" lang="en-US">
                <a:solidFill>
                  <a:srgbClr val="434343"/>
                </a:solidFill>
              </a:rPr>
              <a:t>Hippies</a:t>
            </a:r>
            <a:r>
              <a:rPr lang="en-US">
                <a:solidFill>
                  <a:srgbClr val="434343"/>
                </a:solidFill>
              </a:rPr>
              <a:t> (Brake, 1980)</a:t>
            </a:r>
            <a:endParaRPr>
              <a:solidFill>
                <a:srgbClr val="434343"/>
              </a:solidFill>
            </a:endParaRPr>
          </a:p>
          <a:p>
            <a:pPr indent="-381000" lvl="0" marL="457200" rtl="0" algn="l">
              <a:spcBef>
                <a:spcPts val="0"/>
              </a:spcBef>
              <a:spcAft>
                <a:spcPts val="0"/>
              </a:spcAft>
              <a:buSzPts val="2400"/>
              <a:buChar char="●"/>
            </a:pPr>
            <a:r>
              <a:rPr b="1" lang="en-US"/>
              <a:t>Stuart Hall</a:t>
            </a:r>
            <a:r>
              <a:rPr lang="en-US"/>
              <a:t> working for the Centre for Contemporary Cultural Studies (UK), believed that youth cultures allow adolescents to distinguish themselves from mass culture - a form of resistance to </a:t>
            </a:r>
            <a:r>
              <a:rPr lang="en-US"/>
              <a:t>authority</a:t>
            </a:r>
            <a:r>
              <a:rPr lang="en-US"/>
              <a:t> and capitalism.</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g1e374001eb5_0_11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Postmodernism and Youth</a:t>
            </a:r>
            <a:endParaRPr/>
          </a:p>
        </p:txBody>
      </p:sp>
      <p:sp>
        <p:nvSpPr>
          <p:cNvPr id="252" name="Google Shape;252;g1e374001eb5_0_116"/>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We live in a </a:t>
            </a:r>
            <a:r>
              <a:rPr b="1" lang="en-US"/>
              <a:t>media saturated </a:t>
            </a:r>
            <a:r>
              <a:rPr lang="en-US"/>
              <a:t>society making it difficult to see </a:t>
            </a:r>
            <a:r>
              <a:rPr b="1" lang="en-US"/>
              <a:t>what reality is</a:t>
            </a:r>
            <a:endParaRPr b="1"/>
          </a:p>
          <a:p>
            <a:pPr indent="-381000" lvl="0" marL="457200" rtl="0" algn="l">
              <a:spcBef>
                <a:spcPts val="0"/>
              </a:spcBef>
              <a:spcAft>
                <a:spcPts val="0"/>
              </a:spcAft>
              <a:buSzPts val="2400"/>
              <a:buChar char="●"/>
            </a:pPr>
            <a:r>
              <a:rPr lang="en-US"/>
              <a:t>We make choices about our identity and we can </a:t>
            </a:r>
            <a:r>
              <a:rPr b="1" lang="en-US"/>
              <a:t>buy identities </a:t>
            </a:r>
            <a:r>
              <a:rPr lang="en-US"/>
              <a:t>through consumerism</a:t>
            </a:r>
            <a:endParaRPr/>
          </a:p>
          <a:p>
            <a:pPr indent="-381000" lvl="0" marL="457200" rtl="0" algn="l">
              <a:spcBef>
                <a:spcPts val="0"/>
              </a:spcBef>
              <a:spcAft>
                <a:spcPts val="0"/>
              </a:spcAft>
              <a:buSzPts val="2400"/>
              <a:buChar char="●"/>
            </a:pPr>
            <a:r>
              <a:rPr lang="en-US"/>
              <a:t>We can </a:t>
            </a:r>
            <a:r>
              <a:rPr b="1" lang="en-US"/>
              <a:t>move in and out of identities</a:t>
            </a:r>
            <a:r>
              <a:rPr lang="en-US"/>
              <a:t> as it suits us</a:t>
            </a:r>
            <a:endParaRPr/>
          </a:p>
          <a:p>
            <a:pPr indent="-381000" lvl="0" marL="457200" rtl="0" algn="l">
              <a:spcBef>
                <a:spcPts val="0"/>
              </a:spcBef>
              <a:spcAft>
                <a:spcPts val="0"/>
              </a:spcAft>
              <a:buSzPts val="2400"/>
              <a:buChar char="●"/>
            </a:pPr>
            <a:r>
              <a:rPr lang="en-US"/>
              <a:t>Youth is all about </a:t>
            </a:r>
            <a:r>
              <a:rPr b="1" lang="en-US"/>
              <a:t>style</a:t>
            </a:r>
            <a:endParaRPr b="1"/>
          </a:p>
          <a:p>
            <a:pPr indent="-381000" lvl="0" marL="457200" rtl="0" algn="l">
              <a:spcBef>
                <a:spcPts val="0"/>
              </a:spcBef>
              <a:spcAft>
                <a:spcPts val="0"/>
              </a:spcAft>
              <a:buSzPts val="2400"/>
              <a:buChar char="●"/>
            </a:pPr>
            <a:r>
              <a:rPr lang="en-US"/>
              <a:t>Postmodernism says youth today lack any political concerns, only caring about </a:t>
            </a:r>
            <a:r>
              <a:rPr b="1" lang="en-US"/>
              <a:t>consumerism </a:t>
            </a:r>
            <a:r>
              <a:rPr lang="en-US"/>
              <a:t>and </a:t>
            </a:r>
            <a:r>
              <a:rPr b="1" lang="en-US"/>
              <a:t>leisure!</a:t>
            </a:r>
            <a:endParaRPr b="1"/>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g1e374001eb5_0_122"/>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Postmodernism and Youth…</a:t>
            </a:r>
            <a:endParaRPr/>
          </a:p>
        </p:txBody>
      </p:sp>
      <p:sp>
        <p:nvSpPr>
          <p:cNvPr id="259" name="Google Shape;259;g1e374001eb5_0_122"/>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Postmodernists argue that since the 1990s youth style and culture has become increasingly </a:t>
            </a:r>
            <a:r>
              <a:rPr b="1" lang="en-US"/>
              <a:t>diverse </a:t>
            </a:r>
            <a:r>
              <a:rPr lang="en-US"/>
              <a:t>and </a:t>
            </a:r>
            <a:r>
              <a:rPr b="1" lang="en-US"/>
              <a:t>fragmented</a:t>
            </a:r>
            <a:endParaRPr b="1"/>
          </a:p>
          <a:p>
            <a:pPr indent="-381000" lvl="0" marL="457200" rtl="0" algn="l">
              <a:spcBef>
                <a:spcPts val="0"/>
              </a:spcBef>
              <a:spcAft>
                <a:spcPts val="0"/>
              </a:spcAft>
              <a:buSzPts val="2400"/>
              <a:buChar char="●"/>
            </a:pPr>
            <a:r>
              <a:rPr lang="en-US"/>
              <a:t>They argue that </a:t>
            </a:r>
            <a:r>
              <a:rPr b="1" lang="en-US"/>
              <a:t>subcultures no longer necessarily form around commonalities like gender, class or ethnicity</a:t>
            </a:r>
            <a:r>
              <a:rPr lang="en-US"/>
              <a:t> but that </a:t>
            </a:r>
            <a:r>
              <a:rPr b="1" lang="en-US"/>
              <a:t>styles </a:t>
            </a:r>
            <a:r>
              <a:rPr lang="en-US"/>
              <a:t>based around particular </a:t>
            </a:r>
            <a:r>
              <a:rPr b="1" lang="en-US"/>
              <a:t>music or clothing tastes have broken down these differences.</a:t>
            </a:r>
            <a:endParaRPr/>
          </a:p>
          <a:p>
            <a:pPr indent="-381000" lvl="0" marL="457200" rtl="0" algn="l">
              <a:spcBef>
                <a:spcPts val="0"/>
              </a:spcBef>
              <a:spcAft>
                <a:spcPts val="0"/>
              </a:spcAft>
              <a:buSzPts val="2400"/>
              <a:buChar char="●"/>
            </a:pPr>
            <a:r>
              <a:rPr b="1" lang="en-US"/>
              <a:t>Kellner</a:t>
            </a:r>
            <a:r>
              <a:rPr lang="en-US"/>
              <a:t> (2004)states that young people express identities through their purchases.</a:t>
            </a:r>
            <a:endParaRPr/>
          </a:p>
          <a:p>
            <a:pPr indent="-381000" lvl="0" marL="457200" rtl="0" algn="l">
              <a:spcBef>
                <a:spcPts val="0"/>
              </a:spcBef>
              <a:spcAft>
                <a:spcPts val="0"/>
              </a:spcAft>
              <a:buSzPts val="2400"/>
              <a:buChar char="●"/>
            </a:pPr>
            <a:r>
              <a:rPr lang="en-US"/>
              <a:t>Consumption may still be class based. </a:t>
            </a:r>
            <a:r>
              <a:rPr b="1" lang="en-US"/>
              <a:t>Archer</a:t>
            </a:r>
            <a:r>
              <a:rPr lang="en-US"/>
              <a:t> researched how middle class youth expressed privilege through designer goods.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g23e52c82d5e_0_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Introduction</a:t>
            </a:r>
            <a:endParaRPr/>
          </a:p>
        </p:txBody>
      </p:sp>
      <p:sp>
        <p:nvSpPr>
          <p:cNvPr id="76" name="Google Shape;76;g23e52c82d5e_0_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lang="en-US"/>
              <a:t>In this session we shall explore in depth the concepts of: </a:t>
            </a:r>
            <a:endParaRPr/>
          </a:p>
          <a:p>
            <a:pPr indent="-381000" lvl="0" marL="457200" rtl="0" algn="l">
              <a:lnSpc>
                <a:spcPct val="90000"/>
              </a:lnSpc>
              <a:spcBef>
                <a:spcPts val="1000"/>
              </a:spcBef>
              <a:spcAft>
                <a:spcPts val="0"/>
              </a:spcAft>
              <a:buSzPts val="2400"/>
              <a:buChar char="●"/>
            </a:pPr>
            <a:r>
              <a:rPr lang="en-US"/>
              <a:t>age intersecting with gender</a:t>
            </a:r>
            <a:endParaRPr/>
          </a:p>
          <a:p>
            <a:pPr indent="-381000" lvl="0" marL="457200" rtl="0" algn="l">
              <a:lnSpc>
                <a:spcPct val="90000"/>
              </a:lnSpc>
              <a:spcBef>
                <a:spcPts val="0"/>
              </a:spcBef>
              <a:spcAft>
                <a:spcPts val="0"/>
              </a:spcAft>
              <a:buSzPts val="2400"/>
              <a:buChar char="●"/>
            </a:pPr>
            <a:r>
              <a:rPr lang="en-US"/>
              <a:t>ageism with respect to children, youth, adulthood and the elderly and</a:t>
            </a:r>
            <a:endParaRPr/>
          </a:p>
          <a:p>
            <a:pPr indent="-381000" lvl="0" marL="457200" rtl="0" algn="l">
              <a:lnSpc>
                <a:spcPct val="90000"/>
              </a:lnSpc>
              <a:spcBef>
                <a:spcPts val="0"/>
              </a:spcBef>
              <a:spcAft>
                <a:spcPts val="0"/>
              </a:spcAft>
              <a:buSzPts val="2400"/>
              <a:buChar char="●"/>
            </a:pPr>
            <a:r>
              <a:rPr lang="en-US"/>
              <a:t>the gender pay gap in the pensions in the EU</a:t>
            </a:r>
            <a:endParaRPr/>
          </a:p>
          <a:p>
            <a:pPr indent="0" lvl="0" marL="0" rtl="0" algn="l">
              <a:lnSpc>
                <a:spcPct val="90000"/>
              </a:lnSpc>
              <a:spcBef>
                <a:spcPts val="1000"/>
              </a:spcBef>
              <a:spcAft>
                <a:spcPts val="0"/>
              </a:spcAft>
              <a:buSzPts val="2400"/>
              <a:buNone/>
            </a:pPr>
            <a:r>
              <a:t/>
            </a:r>
            <a:endParaRPr/>
          </a:p>
          <a:p>
            <a:pPr indent="0" lvl="0" marL="0" rtl="0" algn="l">
              <a:lnSpc>
                <a:spcPct val="90000"/>
              </a:lnSpc>
              <a:spcBef>
                <a:spcPts val="1000"/>
              </a:spcBef>
              <a:spcAft>
                <a:spcPts val="0"/>
              </a:spcAft>
              <a:buSzPts val="2400"/>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g1e374001eb5_0_128"/>
          <p:cNvSpPr txBox="1"/>
          <p:nvPr>
            <p:ph type="title"/>
          </p:nvPr>
        </p:nvSpPr>
        <p:spPr>
          <a:xfrm>
            <a:off x="815225" y="1491352"/>
            <a:ext cx="10561500" cy="744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Tribalisation</a:t>
            </a:r>
            <a:endParaRPr/>
          </a:p>
        </p:txBody>
      </p:sp>
      <p:sp>
        <p:nvSpPr>
          <p:cNvPr id="266" name="Google Shape;266;g1e374001eb5_0_128"/>
          <p:cNvSpPr txBox="1"/>
          <p:nvPr>
            <p:ph idx="1" type="body"/>
          </p:nvPr>
        </p:nvSpPr>
        <p:spPr>
          <a:xfrm>
            <a:off x="815225" y="2432424"/>
            <a:ext cx="10561500" cy="37353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Refers to the break down of associations based on gender-ethnicity-class and constructing them around </a:t>
            </a:r>
            <a:r>
              <a:rPr b="1" lang="en-US"/>
              <a:t>tribal identities</a:t>
            </a:r>
            <a:r>
              <a:rPr lang="en-US"/>
              <a:t> </a:t>
            </a:r>
            <a:r>
              <a:rPr b="1" lang="en-US"/>
              <a:t>consumer-leisure oriented</a:t>
            </a:r>
            <a:r>
              <a:rPr lang="en-US"/>
              <a:t>.</a:t>
            </a:r>
            <a:endParaRPr/>
          </a:p>
          <a:p>
            <a:pPr indent="-406400" lvl="0" marL="457200" rtl="0" algn="l">
              <a:spcBef>
                <a:spcPts val="1000"/>
              </a:spcBef>
              <a:spcAft>
                <a:spcPts val="0"/>
              </a:spcAft>
              <a:buSzPts val="2800"/>
              <a:buChar char="•"/>
            </a:pPr>
            <a:r>
              <a:rPr b="1" lang="en-US"/>
              <a:t>Maffesoli </a:t>
            </a:r>
            <a:r>
              <a:rPr lang="en-US"/>
              <a:t>(1996) It is less a question of belonging than of switching from one group to another</a:t>
            </a:r>
            <a:endParaRPr/>
          </a:p>
          <a:p>
            <a:pPr indent="-406400" lvl="0" marL="457200" rtl="0" algn="l">
              <a:spcBef>
                <a:spcPts val="0"/>
              </a:spcBef>
              <a:spcAft>
                <a:spcPts val="0"/>
              </a:spcAft>
              <a:buSzPts val="2800"/>
              <a:buChar char="•"/>
            </a:pPr>
            <a:r>
              <a:rPr b="1" lang="en-US"/>
              <a:t>Bennett </a:t>
            </a:r>
            <a:r>
              <a:rPr lang="en-US"/>
              <a:t>(1999) called this a </a:t>
            </a:r>
            <a:r>
              <a:rPr b="1" lang="en-US"/>
              <a:t>Neo Tribe</a:t>
            </a:r>
            <a:endParaRPr b="1"/>
          </a:p>
          <a:p>
            <a:pPr indent="0" lvl="0" marL="0" rtl="0" algn="l">
              <a:spcBef>
                <a:spcPts val="1000"/>
              </a:spcBef>
              <a:spcAft>
                <a:spcPts val="0"/>
              </a:spcAft>
              <a:buNone/>
            </a:pPr>
            <a:r>
              <a:rPr lang="en-US"/>
              <a:t>Young people pick and choose their associations to satisfy a need for a leisure activity. </a:t>
            </a:r>
            <a:r>
              <a:rPr b="1" lang="en-US"/>
              <a:t>Identities are not fixed but can change.</a:t>
            </a:r>
            <a:endParaRPr b="1"/>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g1e374001eb5_0_134"/>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Youth Culture Examples</a:t>
            </a:r>
            <a:endParaRPr/>
          </a:p>
        </p:txBody>
      </p:sp>
      <p:sp>
        <p:nvSpPr>
          <p:cNvPr id="273" name="Google Shape;273;g1e374001eb5_0_134"/>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Club Culture Clubbers: late 80s/early 90s based on collective experience of dance. Researched by the Manchester Institute of Popular Culture.</a:t>
            </a:r>
            <a:endParaRPr/>
          </a:p>
          <a:p>
            <a:pPr indent="-381000" lvl="0" marL="457200" rtl="0" algn="l">
              <a:spcBef>
                <a:spcPts val="0"/>
              </a:spcBef>
              <a:spcAft>
                <a:spcPts val="0"/>
              </a:spcAft>
              <a:buSzPts val="2400"/>
              <a:buChar char="●"/>
            </a:pPr>
            <a:r>
              <a:rPr lang="en-US"/>
              <a:t>Postmodernists believe that we can </a:t>
            </a:r>
            <a:r>
              <a:rPr b="1" lang="en-US"/>
              <a:t>shift between cultures</a:t>
            </a:r>
            <a:r>
              <a:rPr lang="en-US"/>
              <a:t>: a clubber over the weekend/a sensible banker during the week.</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g1e374001eb5_0_14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Youth Culture Examples</a:t>
            </a:r>
            <a:endParaRPr/>
          </a:p>
        </p:txBody>
      </p:sp>
      <p:sp>
        <p:nvSpPr>
          <p:cNvPr id="280" name="Google Shape;280;g1e374001eb5_0_140"/>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The Supermarket of Style</a:t>
            </a:r>
            <a:endParaRPr/>
          </a:p>
          <a:p>
            <a:pPr indent="-381000" lvl="0" marL="457200" rtl="0" algn="l">
              <a:spcBef>
                <a:spcPts val="1000"/>
              </a:spcBef>
              <a:spcAft>
                <a:spcPts val="0"/>
              </a:spcAft>
              <a:buSzPts val="2400"/>
              <a:buChar char="●"/>
            </a:pPr>
            <a:r>
              <a:rPr b="1" lang="en-US"/>
              <a:t>Polemus</a:t>
            </a:r>
            <a:r>
              <a:rPr lang="en-US"/>
              <a:t> (1997) develops the idea of </a:t>
            </a:r>
            <a:r>
              <a:rPr b="1" lang="en-US"/>
              <a:t>fluidity of youth styles</a:t>
            </a:r>
            <a:endParaRPr b="1"/>
          </a:p>
          <a:p>
            <a:pPr indent="-381000" lvl="0" marL="457200" rtl="0" algn="l">
              <a:spcBef>
                <a:spcPts val="0"/>
              </a:spcBef>
              <a:spcAft>
                <a:spcPts val="0"/>
              </a:spcAft>
              <a:buSzPts val="2400"/>
              <a:buChar char="●"/>
            </a:pPr>
            <a:r>
              <a:rPr lang="en-US"/>
              <a:t>The dazzling choice often means that styles are fused together to create new styles: </a:t>
            </a:r>
            <a:endParaRPr/>
          </a:p>
          <a:p>
            <a:pPr indent="-355600" lvl="1" marL="914400" rtl="0" algn="l">
              <a:spcBef>
                <a:spcPts val="0"/>
              </a:spcBef>
              <a:spcAft>
                <a:spcPts val="0"/>
              </a:spcAft>
              <a:buClr>
                <a:srgbClr val="434343"/>
              </a:buClr>
              <a:buSzPts val="2000"/>
              <a:buChar char="○"/>
            </a:pPr>
            <a:r>
              <a:rPr b="1" lang="en-US">
                <a:solidFill>
                  <a:srgbClr val="434343"/>
                </a:solidFill>
              </a:rPr>
              <a:t>Britney Spears</a:t>
            </a:r>
            <a:r>
              <a:rPr lang="en-US">
                <a:solidFill>
                  <a:srgbClr val="434343"/>
                </a:solidFill>
              </a:rPr>
              <a:t> used Bhangara beats in her music</a:t>
            </a:r>
            <a:endParaRPr>
              <a:solidFill>
                <a:srgbClr val="434343"/>
              </a:solidFill>
            </a:endParaRPr>
          </a:p>
          <a:p>
            <a:pPr indent="-355600" lvl="1" marL="914400" rtl="0" algn="l">
              <a:spcBef>
                <a:spcPts val="0"/>
              </a:spcBef>
              <a:spcAft>
                <a:spcPts val="0"/>
              </a:spcAft>
              <a:buClr>
                <a:srgbClr val="434343"/>
              </a:buClr>
              <a:buSzPts val="2000"/>
              <a:buChar char="○"/>
            </a:pPr>
            <a:r>
              <a:rPr lang="en-US">
                <a:solidFill>
                  <a:srgbClr val="434343"/>
                </a:solidFill>
              </a:rPr>
              <a:t>Or wearing Hippie bracelets combined with a skinny jean attire</a:t>
            </a:r>
            <a:endParaRPr>
              <a:solidFill>
                <a:srgbClr val="434343"/>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g1e374001eb5_0_14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Youth and Postmodern Media</a:t>
            </a:r>
            <a:endParaRPr/>
          </a:p>
        </p:txBody>
      </p:sp>
      <p:sp>
        <p:nvSpPr>
          <p:cNvPr id="287" name="Google Shape;287;g1e374001eb5_0_146"/>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b="1" lang="en-US"/>
              <a:t>Interactionists</a:t>
            </a:r>
            <a:r>
              <a:rPr lang="en-US"/>
              <a:t> like Stan Cohen argue that the </a:t>
            </a:r>
            <a:r>
              <a:rPr b="1" lang="en-US"/>
              <a:t>media demonise youth through moral panics</a:t>
            </a:r>
            <a:endParaRPr/>
          </a:p>
          <a:p>
            <a:pPr indent="-381000" lvl="0" marL="457200" rtl="0" algn="l">
              <a:spcBef>
                <a:spcPts val="0"/>
              </a:spcBef>
              <a:spcAft>
                <a:spcPts val="0"/>
              </a:spcAft>
              <a:buSzPts val="2400"/>
              <a:buChar char="●"/>
            </a:pPr>
            <a:r>
              <a:rPr b="1" lang="en-US"/>
              <a:t>Boyd </a:t>
            </a:r>
            <a:r>
              <a:rPr lang="en-US"/>
              <a:t>(2010) believes that youth </a:t>
            </a:r>
            <a:r>
              <a:rPr b="1" lang="en-US"/>
              <a:t>create their own media </a:t>
            </a:r>
            <a:r>
              <a:rPr lang="en-US"/>
              <a:t>and </a:t>
            </a:r>
            <a:r>
              <a:rPr b="1" lang="en-US"/>
              <a:t>ignore mass media</a:t>
            </a:r>
            <a:r>
              <a:rPr lang="en-US"/>
              <a:t> through </a:t>
            </a:r>
            <a:r>
              <a:rPr b="1" lang="en-US"/>
              <a:t>social media</a:t>
            </a:r>
            <a:r>
              <a:rPr lang="en-US"/>
              <a:t>: youtube, Facebook, Tiktok, blogs, apps, games…</a:t>
            </a:r>
            <a:endParaRPr/>
          </a:p>
          <a:p>
            <a:pPr indent="-381000" lvl="0" marL="457200" rtl="0" algn="l">
              <a:spcBef>
                <a:spcPts val="0"/>
              </a:spcBef>
              <a:spcAft>
                <a:spcPts val="0"/>
              </a:spcAft>
              <a:buSzPts val="2400"/>
              <a:buChar char="●"/>
            </a:pPr>
            <a:r>
              <a:rPr lang="en-US"/>
              <a:t>Adult-run corporations and media outlets will have less control over youth culture and so </a:t>
            </a:r>
            <a:r>
              <a:rPr b="1" lang="en-US"/>
              <a:t>youth become more important to these</a:t>
            </a:r>
            <a:r>
              <a:rPr lang="en-US"/>
              <a:t> (Buckingham, 2010)</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g1e374001eb5_0_152"/>
          <p:cNvSpPr txBox="1"/>
          <p:nvPr>
            <p:ph type="title"/>
          </p:nvPr>
        </p:nvSpPr>
        <p:spPr>
          <a:xfrm>
            <a:off x="839788" y="1503673"/>
            <a:ext cx="2668800" cy="933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Youth and Social Media</a:t>
            </a:r>
            <a:endParaRPr/>
          </a:p>
        </p:txBody>
      </p:sp>
      <p:sp>
        <p:nvSpPr>
          <p:cNvPr id="294" name="Google Shape;294;g1e374001eb5_0_152"/>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p:txBody>
      </p:sp>
      <p:pic>
        <p:nvPicPr>
          <p:cNvPr descr="From their daily habits to their opinions on technology addiction and cyberbullying, teens open up about their experiences from the front lines of today’s social media frenzy. Find out why social media is both a positive and negative force in most teens’ lives -- and why they can’t imagine life without it -- in the full report, Social Media, Social Life: Teens Reveal Their Experiences." id="295" name="Google Shape;295;g1e374001eb5_0_152" title="Social Media, Social Life: Teens Reveal Their Experiences">
            <a:hlinkClick r:id="rId3"/>
          </p:cNvPr>
          <p:cNvPicPr preferRelativeResize="0"/>
          <p:nvPr/>
        </p:nvPicPr>
        <p:blipFill>
          <a:blip r:embed="rId4">
            <a:alphaModFix/>
          </a:blip>
          <a:stretch>
            <a:fillRect/>
          </a:stretch>
        </p:blipFill>
        <p:spPr>
          <a:xfrm>
            <a:off x="3866325"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gtEl>
                                        <p:attrNameLst>
                                          <p:attrName>style.visibility</p:attrName>
                                        </p:attrNameLst>
                                      </p:cBhvr>
                                      <p:to>
                                        <p:strVal val="visible"/>
                                      </p:to>
                                    </p:set>
                                    <p:animEffect filter="fade" transition="in">
                                      <p:cBhvr>
                                        <p:cTn dur="1000"/>
                                        <p:tgtEl>
                                          <p:spTgt spid="29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g23e52c82d5e_0_36"/>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The Elderly</a:t>
            </a:r>
            <a:endParaRPr/>
          </a:p>
        </p:txBody>
      </p:sp>
      <p:sp>
        <p:nvSpPr>
          <p:cNvPr id="302" name="Google Shape;302;g23e52c82d5e_0_36"/>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3</a:t>
            </a:r>
            <a:endParaRPr/>
          </a:p>
          <a:p>
            <a:pPr indent="0" lvl="0" marL="0" rtl="0" algn="ctr">
              <a:lnSpc>
                <a:spcPct val="90000"/>
              </a:lnSpc>
              <a:spcBef>
                <a:spcPts val="1000"/>
              </a:spcBef>
              <a:spcAft>
                <a:spcPts val="0"/>
              </a:spcAft>
              <a:buSzPts val="2400"/>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g1e374001eb5_0_6"/>
          <p:cNvSpPr txBox="1"/>
          <p:nvPr>
            <p:ph type="title"/>
          </p:nvPr>
        </p:nvSpPr>
        <p:spPr>
          <a:xfrm>
            <a:off x="831850" y="1499047"/>
            <a:ext cx="10515600" cy="652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Ageing Process: Social Factors</a:t>
            </a:r>
            <a:r>
              <a:rPr lang="en-US"/>
              <a:t>	</a:t>
            </a:r>
            <a:endParaRPr/>
          </a:p>
        </p:txBody>
      </p:sp>
      <p:sp>
        <p:nvSpPr>
          <p:cNvPr id="309" name="Google Shape;309;g1e374001eb5_0_6"/>
          <p:cNvSpPr txBox="1"/>
          <p:nvPr>
            <p:ph idx="1" type="body"/>
          </p:nvPr>
        </p:nvSpPr>
        <p:spPr>
          <a:xfrm>
            <a:off x="831850" y="2710902"/>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0"/>
              </a:spcBef>
              <a:spcAft>
                <a:spcPts val="0"/>
              </a:spcAft>
              <a:buSzPts val="2400"/>
              <a:buChar char="●"/>
            </a:pPr>
            <a:r>
              <a:rPr lang="en-US"/>
              <a:t>79% of all White males will reach 65 years of age; </a:t>
            </a:r>
            <a:endParaRPr/>
          </a:p>
          <a:p>
            <a:pPr indent="-355600" lvl="1" marL="914400" rtl="0" algn="l">
              <a:lnSpc>
                <a:spcPct val="90000"/>
              </a:lnSpc>
              <a:spcBef>
                <a:spcPts val="0"/>
              </a:spcBef>
              <a:spcAft>
                <a:spcPts val="0"/>
              </a:spcAft>
              <a:buClr>
                <a:srgbClr val="434343"/>
              </a:buClr>
              <a:buSzPts val="2000"/>
              <a:buChar char="○"/>
            </a:pPr>
            <a:r>
              <a:rPr b="1" lang="en-US">
                <a:solidFill>
                  <a:srgbClr val="434343"/>
                </a:solidFill>
              </a:rPr>
              <a:t>only 68% of all Black males will do so.</a:t>
            </a:r>
            <a:endParaRPr b="1">
              <a:solidFill>
                <a:srgbClr val="434343"/>
              </a:solidFill>
            </a:endParaRPr>
          </a:p>
          <a:p>
            <a:pPr indent="-381000" lvl="0" marL="457200" rtl="0" algn="l">
              <a:lnSpc>
                <a:spcPct val="90000"/>
              </a:lnSpc>
              <a:spcBef>
                <a:spcPts val="0"/>
              </a:spcBef>
              <a:spcAft>
                <a:spcPts val="0"/>
              </a:spcAft>
              <a:buSzPts val="2400"/>
              <a:buChar char="●"/>
            </a:pPr>
            <a:r>
              <a:rPr lang="en-US"/>
              <a:t>88% of all White women will reach 65 years of age, </a:t>
            </a:r>
            <a:endParaRPr/>
          </a:p>
          <a:p>
            <a:pPr indent="-355600" lvl="1" marL="914400" rtl="0" algn="l">
              <a:lnSpc>
                <a:spcPct val="90000"/>
              </a:lnSpc>
              <a:spcBef>
                <a:spcPts val="0"/>
              </a:spcBef>
              <a:spcAft>
                <a:spcPts val="0"/>
              </a:spcAft>
              <a:buClr>
                <a:srgbClr val="434343"/>
              </a:buClr>
              <a:buSzPts val="2000"/>
              <a:buChar char="○"/>
            </a:pPr>
            <a:r>
              <a:rPr b="1" lang="en-US">
                <a:solidFill>
                  <a:srgbClr val="434343"/>
                </a:solidFill>
              </a:rPr>
              <a:t>but only 81% of Black women will do so. </a:t>
            </a:r>
            <a:endParaRPr b="1">
              <a:solidFill>
                <a:srgbClr val="434343"/>
              </a:solidFill>
            </a:endParaRPr>
          </a:p>
          <a:p>
            <a:pPr indent="-381000" lvl="0" marL="457200" rtl="0" algn="l">
              <a:lnSpc>
                <a:spcPct val="90000"/>
              </a:lnSpc>
              <a:spcBef>
                <a:spcPts val="0"/>
              </a:spcBef>
              <a:spcAft>
                <a:spcPts val="0"/>
              </a:spcAft>
              <a:buSzPts val="2400"/>
              <a:buChar char="●"/>
            </a:pPr>
            <a:r>
              <a:rPr lang="en-US"/>
              <a:t>Life expectancies of men and women who are poor are shorter than that of those who are middle and upper class.</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g1e374001eb5_0_19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Age Stereotypes</a:t>
            </a:r>
            <a:endParaRPr/>
          </a:p>
        </p:txBody>
      </p:sp>
      <p:sp>
        <p:nvSpPr>
          <p:cNvPr id="316" name="Google Shape;316;g1e374001eb5_0_190"/>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b="1" lang="en-US"/>
              <a:t>Positive</a:t>
            </a:r>
            <a:r>
              <a:rPr lang="en-US"/>
              <a:t>: elderly people are happy, loving, wise and understanding.</a:t>
            </a:r>
            <a:endParaRPr/>
          </a:p>
          <a:p>
            <a:pPr indent="-381000" lvl="0" marL="457200" rtl="0" algn="l">
              <a:spcBef>
                <a:spcPts val="0"/>
              </a:spcBef>
              <a:spcAft>
                <a:spcPts val="0"/>
              </a:spcAft>
              <a:buSzPts val="2400"/>
              <a:buChar char="●"/>
            </a:pPr>
            <a:r>
              <a:rPr b="1" lang="en-US"/>
              <a:t>Negative</a:t>
            </a:r>
            <a:r>
              <a:rPr lang="en-US"/>
              <a:t>: elderly people are senile, dependent, forgetful, complaining and inflexible.</a:t>
            </a:r>
            <a:endParaRPr/>
          </a:p>
          <a:p>
            <a:pPr indent="-381000" lvl="0" marL="457200" rtl="0" algn="l">
              <a:spcBef>
                <a:spcPts val="0"/>
              </a:spcBef>
              <a:spcAft>
                <a:spcPts val="0"/>
              </a:spcAft>
              <a:buSzPts val="2400"/>
              <a:buChar char="●"/>
            </a:pPr>
            <a:r>
              <a:rPr lang="en-US"/>
              <a:t>The media perpetuates age stereotypes, by under-representing persons over age 65 and presenting the elderly as childish.</a:t>
            </a:r>
            <a:endParaRPr/>
          </a:p>
          <a:p>
            <a:pPr indent="0" lvl="0" marL="0" rtl="0" algn="l">
              <a:spcBef>
                <a:spcPts val="1000"/>
              </a:spcBef>
              <a:spcAft>
                <a:spcPts val="0"/>
              </a:spcAft>
              <a:buNone/>
            </a:pPr>
            <a:r>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g1e374001eb5_0_19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Aging Population: Consequences</a:t>
            </a:r>
            <a:endParaRPr/>
          </a:p>
        </p:txBody>
      </p:sp>
      <p:sp>
        <p:nvSpPr>
          <p:cNvPr id="323" name="Google Shape;323;g1e374001eb5_0_196"/>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The proportion of elderly people is growing faster than the number of potential </a:t>
            </a:r>
            <a:r>
              <a:rPr b="1" lang="en-US"/>
              <a:t>caregivers</a:t>
            </a:r>
            <a:r>
              <a:rPr lang="en-US"/>
              <a:t>. </a:t>
            </a:r>
            <a:endParaRPr/>
          </a:p>
          <a:p>
            <a:pPr indent="-381000" lvl="0" marL="457200" rtl="0" algn="l">
              <a:spcBef>
                <a:spcPts val="0"/>
              </a:spcBef>
              <a:spcAft>
                <a:spcPts val="0"/>
              </a:spcAft>
              <a:buSzPts val="2400"/>
              <a:buChar char="●"/>
            </a:pPr>
            <a:r>
              <a:rPr lang="en-US"/>
              <a:t>Women will spend more time as the child of an elderly parent than as the mother of a child under 18.</a:t>
            </a:r>
            <a:endParaRPr/>
          </a:p>
          <a:p>
            <a:pPr indent="-381000" lvl="0" marL="457200" rtl="0" algn="l">
              <a:spcBef>
                <a:spcPts val="0"/>
              </a:spcBef>
              <a:spcAft>
                <a:spcPts val="0"/>
              </a:spcAft>
              <a:buSzPts val="2400"/>
              <a:buChar char="●"/>
            </a:pPr>
            <a:r>
              <a:rPr b="1" lang="en-US"/>
              <a:t>Childless couples </a:t>
            </a:r>
            <a:r>
              <a:rPr lang="en-US"/>
              <a:t>cannot count on younger family members caring for them in their older years.</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g1e374001eb5_0_202"/>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The Elderly: Facts</a:t>
            </a:r>
            <a:endParaRPr/>
          </a:p>
        </p:txBody>
      </p:sp>
      <p:sp>
        <p:nvSpPr>
          <p:cNvPr id="330" name="Google Shape;330;g1e374001eb5_0_202"/>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The majority of men and women remain sexually active well into their 70s and 80s.</a:t>
            </a:r>
            <a:endParaRPr/>
          </a:p>
          <a:p>
            <a:pPr indent="-381000" lvl="0" marL="457200" rtl="0" algn="l">
              <a:spcBef>
                <a:spcPts val="0"/>
              </a:spcBef>
              <a:spcAft>
                <a:spcPts val="0"/>
              </a:spcAft>
              <a:buSzPts val="2400"/>
              <a:buChar char="●"/>
            </a:pPr>
            <a:r>
              <a:rPr lang="en-US"/>
              <a:t>The majority of the elderly adjust well to changes.</a:t>
            </a:r>
            <a:endParaRPr/>
          </a:p>
          <a:p>
            <a:pPr indent="-381000" lvl="0" marL="457200" rtl="0" algn="l">
              <a:spcBef>
                <a:spcPts val="0"/>
              </a:spcBef>
              <a:spcAft>
                <a:spcPts val="0"/>
              </a:spcAft>
              <a:buSzPts val="2400"/>
              <a:buChar char="●"/>
            </a:pPr>
            <a:r>
              <a:rPr lang="en-US"/>
              <a:t>Only about 10% of the elderly become senile. </a:t>
            </a:r>
            <a:endParaRPr/>
          </a:p>
          <a:p>
            <a:pPr indent="-381000" lvl="0" marL="457200" rtl="0" algn="l">
              <a:spcBef>
                <a:spcPts val="0"/>
              </a:spcBef>
              <a:spcAft>
                <a:spcPts val="0"/>
              </a:spcAft>
              <a:buSzPts val="2400"/>
              <a:buChar char="●"/>
            </a:pPr>
            <a:r>
              <a:rPr lang="en-US"/>
              <a:t>One of the most difficult adjustments of old age is widowhood.</a:t>
            </a:r>
            <a:endParaRPr/>
          </a:p>
          <a:p>
            <a:pPr indent="-381000" lvl="0" marL="457200" rtl="0" algn="l">
              <a:spcBef>
                <a:spcPts val="0"/>
              </a:spcBef>
              <a:spcAft>
                <a:spcPts val="0"/>
              </a:spcAft>
              <a:buSzPts val="2400"/>
              <a:buChar char="●"/>
            </a:pPr>
            <a:r>
              <a:rPr lang="en-US"/>
              <a:t>Effects of being old when female, and poor:</a:t>
            </a:r>
            <a:endParaRPr/>
          </a:p>
          <a:p>
            <a:pPr indent="-355600" lvl="1" marL="914400" rtl="0" algn="l">
              <a:spcBef>
                <a:spcPts val="0"/>
              </a:spcBef>
              <a:spcAft>
                <a:spcPts val="0"/>
              </a:spcAft>
              <a:buClr>
                <a:srgbClr val="434343"/>
              </a:buClr>
              <a:buSzPts val="2000"/>
              <a:buChar char="○"/>
            </a:pPr>
            <a:r>
              <a:rPr b="1" lang="en-US">
                <a:solidFill>
                  <a:srgbClr val="434343"/>
                </a:solidFill>
              </a:rPr>
              <a:t>Race</a:t>
            </a:r>
            <a:r>
              <a:rPr lang="en-US">
                <a:solidFill>
                  <a:srgbClr val="434343"/>
                </a:solidFill>
              </a:rPr>
              <a:t>: more elderly Black people, Hispanics and Native American elderly were poor, when compared with Whites.</a:t>
            </a:r>
            <a:endParaRPr>
              <a:solidFill>
                <a:srgbClr val="434343"/>
              </a:solidFill>
            </a:endParaRPr>
          </a:p>
          <a:p>
            <a:pPr indent="-355600" lvl="1" marL="914400" rtl="0" algn="l">
              <a:spcBef>
                <a:spcPts val="0"/>
              </a:spcBef>
              <a:spcAft>
                <a:spcPts val="0"/>
              </a:spcAft>
              <a:buClr>
                <a:srgbClr val="434343"/>
              </a:buClr>
              <a:buSzPts val="2000"/>
              <a:buChar char="○"/>
            </a:pPr>
            <a:r>
              <a:rPr b="1" lang="en-US">
                <a:solidFill>
                  <a:srgbClr val="434343"/>
                </a:solidFill>
              </a:rPr>
              <a:t>Gender</a:t>
            </a:r>
            <a:r>
              <a:rPr lang="en-US">
                <a:solidFill>
                  <a:srgbClr val="434343"/>
                </a:solidFill>
              </a:rPr>
              <a:t>: 15% of women over the age of 65 are poor when compared with 11.6 % of men in the USA. </a:t>
            </a:r>
            <a:endParaRPr>
              <a:solidFill>
                <a:srgbClr val="434343"/>
              </a:solidFill>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g1e374001eb5_0_159"/>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Life Course Perspective</a:t>
            </a:r>
            <a:endParaRPr/>
          </a:p>
        </p:txBody>
      </p:sp>
      <p:sp>
        <p:nvSpPr>
          <p:cNvPr id="83" name="Google Shape;83;g1e374001eb5_0_159"/>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Within each generation, life events shape the sociological experience of age groups.The main transitions are:</a:t>
            </a:r>
            <a:endParaRPr/>
          </a:p>
          <a:p>
            <a:pPr indent="-381000" lvl="0" marL="457200" rtl="0" algn="l">
              <a:spcBef>
                <a:spcPts val="1000"/>
              </a:spcBef>
              <a:spcAft>
                <a:spcPts val="0"/>
              </a:spcAft>
              <a:buSzPts val="2400"/>
              <a:buChar char="●"/>
            </a:pPr>
            <a:r>
              <a:rPr lang="en-US"/>
              <a:t>Childhood</a:t>
            </a:r>
            <a:endParaRPr/>
          </a:p>
          <a:p>
            <a:pPr indent="-381000" lvl="0" marL="457200" rtl="0" algn="l">
              <a:spcBef>
                <a:spcPts val="0"/>
              </a:spcBef>
              <a:spcAft>
                <a:spcPts val="0"/>
              </a:spcAft>
              <a:buSzPts val="2400"/>
              <a:buChar char="●"/>
            </a:pPr>
            <a:r>
              <a:rPr lang="en-US"/>
              <a:t>Youth and adolescence</a:t>
            </a:r>
            <a:endParaRPr/>
          </a:p>
          <a:p>
            <a:pPr indent="-381000" lvl="0" marL="457200" rtl="0" algn="l">
              <a:spcBef>
                <a:spcPts val="0"/>
              </a:spcBef>
              <a:spcAft>
                <a:spcPts val="0"/>
              </a:spcAft>
              <a:buSzPts val="2400"/>
              <a:buChar char="●"/>
            </a:pPr>
            <a:r>
              <a:rPr lang="en-US"/>
              <a:t>Adulthood (we shall not tackle this age group here)</a:t>
            </a:r>
            <a:endParaRPr>
              <a:solidFill>
                <a:schemeClr val="accent2"/>
              </a:solidFill>
            </a:endParaRPr>
          </a:p>
          <a:p>
            <a:pPr indent="-381000" lvl="0" marL="457200" rtl="0" algn="l">
              <a:spcBef>
                <a:spcPts val="0"/>
              </a:spcBef>
              <a:spcAft>
                <a:spcPts val="0"/>
              </a:spcAft>
              <a:buSzPts val="2400"/>
              <a:buChar char="●"/>
            </a:pPr>
            <a:r>
              <a:rPr lang="en-US"/>
              <a:t>Old age</a:t>
            </a:r>
            <a:endParaRPr/>
          </a:p>
          <a:p>
            <a:pPr indent="0" lvl="0" marL="0" rtl="0" algn="l">
              <a:spcBef>
                <a:spcPts val="1000"/>
              </a:spcBef>
              <a:spcAft>
                <a:spcPts val="0"/>
              </a:spcAft>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g1e374001eb5_0_208"/>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Abuse of the Elderly</a:t>
            </a:r>
            <a:endParaRPr/>
          </a:p>
        </p:txBody>
      </p:sp>
      <p:sp>
        <p:nvSpPr>
          <p:cNvPr id="337" name="Google Shape;337;g1e374001eb5_0_208"/>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en-US"/>
              <a:t>Includes physical abuse: sexual abuse, emotional abuse, financial exploitation, neglect, abandonment and self-neglect. </a:t>
            </a:r>
            <a:endParaRPr b="1"/>
          </a:p>
          <a:p>
            <a:pPr indent="0" lvl="0" marL="0" rtl="0" algn="l">
              <a:spcBef>
                <a:spcPts val="1000"/>
              </a:spcBef>
              <a:spcAft>
                <a:spcPts val="0"/>
              </a:spcAft>
              <a:buNone/>
            </a:pPr>
            <a:r>
              <a:t/>
            </a:r>
            <a:endParaRPr/>
          </a:p>
          <a:p>
            <a:pPr indent="0" lvl="0" marL="0" rtl="0" algn="l">
              <a:spcBef>
                <a:spcPts val="1000"/>
              </a:spcBef>
              <a:spcAft>
                <a:spcPts val="0"/>
              </a:spcAft>
              <a:buNone/>
            </a:pPr>
            <a:r>
              <a:rPr lang="en-US"/>
              <a:t>Median age for elder abuse victims is 76.5 years.</a:t>
            </a:r>
            <a:endParaRPr/>
          </a:p>
          <a:p>
            <a:pPr indent="0" lvl="0" marL="0" rtl="0" algn="l">
              <a:spcBef>
                <a:spcPts val="1000"/>
              </a:spcBef>
              <a:spcAft>
                <a:spcPts val="0"/>
              </a:spcAft>
              <a:buNone/>
            </a:pPr>
            <a:r>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g1e374001eb5_0_214"/>
          <p:cNvSpPr txBox="1"/>
          <p:nvPr>
            <p:ph type="title"/>
          </p:nvPr>
        </p:nvSpPr>
        <p:spPr>
          <a:xfrm>
            <a:off x="839788" y="1503673"/>
            <a:ext cx="2668800" cy="933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Elderly Abuse</a:t>
            </a:r>
            <a:endParaRPr/>
          </a:p>
        </p:txBody>
      </p:sp>
      <p:sp>
        <p:nvSpPr>
          <p:cNvPr id="344" name="Google Shape;344;g1e374001eb5_0_214"/>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Learn the signs - Break the silence</a:t>
            </a:r>
            <a:endParaRPr/>
          </a:p>
        </p:txBody>
      </p:sp>
      <p:pic>
        <p:nvPicPr>
          <p:cNvPr descr="How to recognize signs of abuse of seniors and what to do when you see these signs. The Government of Alberta, in partnership with the Alberta Elder Abuse Awareness Network has produced this video to raise awareness of elder abuse and to let those affected know there is help available.&#10;&#10;For more information visit http://www.seniors-housing.alberta.ca/seniors/elder-abuse.html." id="345" name="Google Shape;345;g1e374001eb5_0_214" title="Elder Abuse - learn the signs and break the silence">
            <a:hlinkClick r:id="rId3"/>
          </p:cNvPr>
          <p:cNvPicPr preferRelativeResize="0"/>
          <p:nvPr/>
        </p:nvPicPr>
        <p:blipFill>
          <a:blip r:embed="rId4">
            <a:alphaModFix/>
          </a:blip>
          <a:stretch>
            <a:fillRect/>
          </a:stretch>
        </p:blipFill>
        <p:spPr>
          <a:xfrm>
            <a:off x="3866325" y="1503675"/>
            <a:ext cx="7510500" cy="422465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5"/>
                                        </p:tgtEl>
                                        <p:attrNameLst>
                                          <p:attrName>style.visibility</p:attrName>
                                        </p:attrNameLst>
                                      </p:cBhvr>
                                      <p:to>
                                        <p:strVal val="visible"/>
                                      </p:to>
                                    </p:set>
                                    <p:animEffect filter="fade" transition="in">
                                      <p:cBhvr>
                                        <p:cTn dur="1000"/>
                                        <p:tgtEl>
                                          <p:spTgt spid="34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g23e52c82d5e_0_42"/>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The Gender Gap in Pensions in the EU</a:t>
            </a:r>
            <a:endParaRPr/>
          </a:p>
        </p:txBody>
      </p:sp>
      <p:sp>
        <p:nvSpPr>
          <p:cNvPr id="352" name="Google Shape;352;g23e52c82d5e_0_42"/>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4</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g1e374001eb5_0_12"/>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What is Gender Gap in Pensions?</a:t>
            </a:r>
            <a:r>
              <a:rPr lang="en-US"/>
              <a:t>	</a:t>
            </a:r>
            <a:endParaRPr/>
          </a:p>
        </p:txBody>
      </p:sp>
      <p:sp>
        <p:nvSpPr>
          <p:cNvPr id="359" name="Google Shape;359;g1e374001eb5_0_12"/>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i="1" lang="en-US"/>
              <a:t>One way to define it is “how much men’s average monthly and annual pensions are higher than women’s”. </a:t>
            </a:r>
            <a:endParaRPr i="1"/>
          </a:p>
          <a:p>
            <a:pPr indent="0" lvl="0" marL="0" rtl="0" algn="l">
              <a:lnSpc>
                <a:spcPct val="90000"/>
              </a:lnSpc>
              <a:spcBef>
                <a:spcPts val="0"/>
              </a:spcBef>
              <a:spcAft>
                <a:spcPts val="0"/>
              </a:spcAft>
              <a:buNone/>
            </a:pPr>
            <a:r>
              <a:t/>
            </a:r>
            <a:endParaRPr i="1"/>
          </a:p>
          <a:p>
            <a:pPr indent="0" lvl="0" marL="0" rtl="0" algn="l">
              <a:lnSpc>
                <a:spcPct val="90000"/>
              </a:lnSpc>
              <a:spcBef>
                <a:spcPts val="0"/>
              </a:spcBef>
              <a:spcAft>
                <a:spcPts val="0"/>
              </a:spcAft>
              <a:buNone/>
            </a:pPr>
            <a:r>
              <a:rPr i="1" lang="en-US"/>
              <a:t>An alternative way would be “the percentage by which women’s</a:t>
            </a:r>
            <a:endParaRPr i="1"/>
          </a:p>
          <a:p>
            <a:pPr indent="0" lvl="0" marL="0" rtl="0" algn="l">
              <a:lnSpc>
                <a:spcPct val="90000"/>
              </a:lnSpc>
              <a:spcBef>
                <a:spcPts val="0"/>
              </a:spcBef>
              <a:spcAft>
                <a:spcPts val="0"/>
              </a:spcAft>
              <a:buNone/>
            </a:pPr>
            <a:r>
              <a:rPr i="1" lang="en-US"/>
              <a:t>average pension is lower than men’s; it measures by how much women are lagging behind </a:t>
            </a:r>
            <a:r>
              <a:rPr i="1" lang="en-US">
                <a:extLst>
                  <a:ext uri="http://customooxmlschemas.google.com/">
                    <go:slidesCustomData xmlns:go="http://customooxmlschemas.google.com/" textRoundtripDataId="0"/>
                  </a:ext>
                </a:extLst>
              </a:rPr>
              <a:t>men</a:t>
            </a:r>
            <a:r>
              <a:rPr i="1" lang="en-US"/>
              <a:t>”</a:t>
            </a:r>
            <a:endParaRPr i="1"/>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g1e374001eb5_0_234"/>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Disadvantages due to Gender</a:t>
            </a:r>
            <a:endParaRPr/>
          </a:p>
        </p:txBody>
      </p:sp>
      <p:sp>
        <p:nvSpPr>
          <p:cNvPr id="366" name="Google Shape;366;g1e374001eb5_0_234"/>
          <p:cNvSpPr txBox="1"/>
          <p:nvPr>
            <p:ph idx="1" type="body"/>
          </p:nvPr>
        </p:nvSpPr>
        <p:spPr>
          <a:xfrm>
            <a:off x="831850" y="2710925"/>
            <a:ext cx="10515600" cy="3441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Why are women disadvantaged when it comes to pensions? </a:t>
            </a:r>
            <a:r>
              <a:rPr b="1" lang="en-US"/>
              <a:t>Long-term structural changes</a:t>
            </a:r>
            <a:endParaRPr b="1"/>
          </a:p>
          <a:p>
            <a:pPr indent="-381000" lvl="0" marL="457200" rtl="0" algn="l">
              <a:spcBef>
                <a:spcPts val="1000"/>
              </a:spcBef>
              <a:spcAft>
                <a:spcPts val="0"/>
              </a:spcAft>
              <a:buSzPts val="2400"/>
              <a:buChar char="●"/>
            </a:pPr>
            <a:r>
              <a:rPr b="1" lang="en-US"/>
              <a:t>Ageing and demography:</a:t>
            </a:r>
            <a:endParaRPr b="1"/>
          </a:p>
          <a:p>
            <a:pPr indent="-355600" lvl="1" marL="914400" rtl="0" algn="l">
              <a:spcBef>
                <a:spcPts val="0"/>
              </a:spcBef>
              <a:spcAft>
                <a:spcPts val="0"/>
              </a:spcAft>
              <a:buClr>
                <a:srgbClr val="434343"/>
              </a:buClr>
              <a:buSzPts val="2000"/>
              <a:buChar char="○"/>
            </a:pPr>
            <a:r>
              <a:rPr lang="en-US">
                <a:solidFill>
                  <a:srgbClr val="434343"/>
                </a:solidFill>
              </a:rPr>
              <a:t>Older women are increasing in number</a:t>
            </a:r>
            <a:endParaRPr>
              <a:solidFill>
                <a:srgbClr val="434343"/>
              </a:solidFill>
            </a:endParaRPr>
          </a:p>
          <a:p>
            <a:pPr indent="-355600" lvl="1" marL="914400" rtl="0" algn="l">
              <a:spcBef>
                <a:spcPts val="0"/>
              </a:spcBef>
              <a:spcAft>
                <a:spcPts val="0"/>
              </a:spcAft>
              <a:buClr>
                <a:srgbClr val="434343"/>
              </a:buClr>
              <a:buSzPts val="2000"/>
              <a:buChar char="○"/>
            </a:pPr>
            <a:r>
              <a:rPr lang="en-US">
                <a:solidFill>
                  <a:srgbClr val="434343"/>
                </a:solidFill>
              </a:rPr>
              <a:t>Have fewer children</a:t>
            </a:r>
            <a:endParaRPr>
              <a:solidFill>
                <a:srgbClr val="434343"/>
              </a:solidFill>
            </a:endParaRPr>
          </a:p>
          <a:p>
            <a:pPr indent="-355600" lvl="1" marL="914400" rtl="0" algn="l">
              <a:spcBef>
                <a:spcPts val="0"/>
              </a:spcBef>
              <a:spcAft>
                <a:spcPts val="0"/>
              </a:spcAft>
              <a:buClr>
                <a:srgbClr val="434343"/>
              </a:buClr>
              <a:buSzPts val="2000"/>
              <a:buChar char="○"/>
            </a:pPr>
            <a:r>
              <a:rPr lang="en-US">
                <a:solidFill>
                  <a:srgbClr val="434343"/>
                </a:solidFill>
              </a:rPr>
              <a:t>Have loose social ties</a:t>
            </a:r>
            <a:endParaRPr>
              <a:solidFill>
                <a:srgbClr val="434343"/>
              </a:solidFill>
            </a:endParaRPr>
          </a:p>
          <a:p>
            <a:pPr indent="-381000" lvl="0" marL="457200" rtl="0" algn="l">
              <a:spcBef>
                <a:spcPts val="0"/>
              </a:spcBef>
              <a:spcAft>
                <a:spcPts val="0"/>
              </a:spcAft>
              <a:buSzPts val="2400"/>
              <a:buChar char="●"/>
            </a:pPr>
            <a:r>
              <a:rPr b="1" lang="en-US"/>
              <a:t>Pensions reflect past employment history</a:t>
            </a:r>
            <a:endParaRPr b="1"/>
          </a:p>
          <a:p>
            <a:pPr indent="-355600" lvl="1" marL="914400" rtl="0" algn="l">
              <a:spcBef>
                <a:spcPts val="0"/>
              </a:spcBef>
              <a:spcAft>
                <a:spcPts val="0"/>
              </a:spcAft>
              <a:buClr>
                <a:srgbClr val="434343"/>
              </a:buClr>
              <a:buSzPts val="2000"/>
              <a:buChar char="○"/>
            </a:pPr>
            <a:r>
              <a:rPr lang="en-US">
                <a:solidFill>
                  <a:srgbClr val="434343"/>
                </a:solidFill>
              </a:rPr>
              <a:t>Older female cohorts more likely to have gaps in employment history</a:t>
            </a:r>
            <a:endParaRPr>
              <a:solidFill>
                <a:srgbClr val="434343"/>
              </a:solidFill>
            </a:endParaRPr>
          </a:p>
          <a:p>
            <a:pPr indent="-355600" lvl="1" marL="914400" rtl="0" algn="l">
              <a:spcBef>
                <a:spcPts val="0"/>
              </a:spcBef>
              <a:spcAft>
                <a:spcPts val="0"/>
              </a:spcAft>
              <a:buClr>
                <a:srgbClr val="434343"/>
              </a:buClr>
              <a:buSzPts val="2000"/>
              <a:buChar char="○"/>
            </a:pPr>
            <a:r>
              <a:rPr lang="en-US">
                <a:solidFill>
                  <a:srgbClr val="434343"/>
                </a:solidFill>
              </a:rPr>
              <a:t>Younger female cohorts will bear the effects of gender differences in wages and atypical working patterns (part-time, seasonal work, reduced hours, career breaks, fixed-term employment)</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g1e374001eb5_0_24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Changes in the Pension Gap?</a:t>
            </a:r>
            <a:endParaRPr/>
          </a:p>
        </p:txBody>
      </p:sp>
      <p:sp>
        <p:nvSpPr>
          <p:cNvPr id="373" name="Google Shape;373;g1e374001eb5_0_240"/>
          <p:cNvSpPr txBox="1"/>
          <p:nvPr>
            <p:ph idx="1" type="body"/>
          </p:nvPr>
        </p:nvSpPr>
        <p:spPr>
          <a:xfrm>
            <a:off x="536200" y="2710925"/>
            <a:ext cx="10811400" cy="38421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Using EU-SILC the European Commission – Directorate-General for Justice (2013) found that pension gaps are lower for the older age groups </a:t>
            </a:r>
            <a:endParaRPr/>
          </a:p>
          <a:p>
            <a:pPr indent="-381000" lvl="0" marL="457200" rtl="0" algn="l">
              <a:spcBef>
                <a:spcPts val="0"/>
              </a:spcBef>
              <a:spcAft>
                <a:spcPts val="0"/>
              </a:spcAft>
              <a:buSzPts val="2400"/>
              <a:buChar char="●"/>
            </a:pPr>
            <a:r>
              <a:rPr lang="en-US"/>
              <a:t>Widowed women get a better pension when their husbands die since women </a:t>
            </a:r>
            <a:endParaRPr/>
          </a:p>
          <a:p>
            <a:pPr indent="-381000" lvl="0" marL="457200" rtl="0" algn="l">
              <a:spcBef>
                <a:spcPts val="0"/>
              </a:spcBef>
              <a:spcAft>
                <a:spcPts val="0"/>
              </a:spcAft>
              <a:buSzPts val="2400"/>
              <a:buChar char="●"/>
            </a:pPr>
            <a:r>
              <a:rPr lang="en-US"/>
              <a:t>Atypical work patterns will mean that younger women will have a very low pension in the future.  </a:t>
            </a:r>
            <a:endParaRPr/>
          </a:p>
          <a:p>
            <a:pPr indent="-381000" lvl="0" marL="457200" rtl="0" algn="l">
              <a:spcBef>
                <a:spcPts val="0"/>
              </a:spcBef>
              <a:spcAft>
                <a:spcPts val="0"/>
              </a:spcAft>
              <a:buSzPts val="2400"/>
              <a:buChar char="●"/>
            </a:pPr>
            <a:r>
              <a:rPr lang="en-US"/>
              <a:t>When they have an interrupted labour history, they </a:t>
            </a:r>
            <a:endParaRPr/>
          </a:p>
          <a:p>
            <a:pPr indent="-355600" lvl="1" marL="914400" rtl="0" algn="l">
              <a:spcBef>
                <a:spcPts val="0"/>
              </a:spcBef>
              <a:spcAft>
                <a:spcPts val="0"/>
              </a:spcAft>
              <a:buClr>
                <a:srgbClr val="434343"/>
              </a:buClr>
              <a:buSzPts val="2000"/>
              <a:buChar char="○"/>
            </a:pPr>
            <a:r>
              <a:rPr lang="en-US">
                <a:solidFill>
                  <a:srgbClr val="434343"/>
                </a:solidFill>
              </a:rPr>
              <a:t>Won’t be able to apply for an occupational pension</a:t>
            </a:r>
            <a:endParaRPr>
              <a:solidFill>
                <a:srgbClr val="434343"/>
              </a:solidFill>
            </a:endParaRPr>
          </a:p>
          <a:p>
            <a:pPr indent="-355600" lvl="1" marL="914400" rtl="0" algn="l">
              <a:spcBef>
                <a:spcPts val="0"/>
              </a:spcBef>
              <a:spcAft>
                <a:spcPts val="0"/>
              </a:spcAft>
              <a:buClr>
                <a:srgbClr val="434343"/>
              </a:buClr>
              <a:buSzPts val="2000"/>
              <a:buChar char="○"/>
            </a:pPr>
            <a:r>
              <a:rPr lang="en-US">
                <a:solidFill>
                  <a:srgbClr val="434343"/>
                </a:solidFill>
              </a:rPr>
              <a:t>Won’t have enough money to save towards a private pension</a:t>
            </a:r>
            <a:endParaRPr>
              <a:solidFill>
                <a:srgbClr val="434343"/>
              </a:solidFill>
            </a:endParaRPr>
          </a:p>
          <a:p>
            <a:pPr indent="-355600" lvl="1" marL="914400" rtl="0" algn="l">
              <a:spcBef>
                <a:spcPts val="0"/>
              </a:spcBef>
              <a:spcAft>
                <a:spcPts val="0"/>
              </a:spcAft>
              <a:buClr>
                <a:srgbClr val="434343"/>
              </a:buClr>
              <a:buSzPts val="2000"/>
              <a:buChar char="○"/>
            </a:pPr>
            <a:r>
              <a:rPr lang="en-US">
                <a:solidFill>
                  <a:srgbClr val="434343"/>
                </a:solidFill>
              </a:rPr>
              <a:t>Might not have enough contributions to get the minimum state pension</a:t>
            </a:r>
            <a:endParaRPr>
              <a:solidFill>
                <a:srgbClr val="434343"/>
              </a:solidFill>
            </a:endParaRPr>
          </a:p>
          <a:p>
            <a:pPr indent="-355600" lvl="1" marL="914400" rtl="0" algn="l">
              <a:spcBef>
                <a:spcPts val="0"/>
              </a:spcBef>
              <a:spcAft>
                <a:spcPts val="0"/>
              </a:spcAft>
              <a:buClr>
                <a:srgbClr val="434343"/>
              </a:buClr>
              <a:buSzPts val="2000"/>
              <a:buChar char="○"/>
            </a:pPr>
            <a:r>
              <a:rPr lang="en-US">
                <a:solidFill>
                  <a:srgbClr val="434343"/>
                </a:solidFill>
              </a:rPr>
              <a:t>Do not have </a:t>
            </a:r>
            <a:r>
              <a:rPr lang="en-US">
                <a:solidFill>
                  <a:srgbClr val="434343"/>
                </a:solidFill>
              </a:rPr>
              <a:t>enough money saved to see them through retirement.</a:t>
            </a:r>
            <a:endParaRPr>
              <a:solidFill>
                <a:srgbClr val="434343"/>
              </a:solidFill>
            </a:endParaRPr>
          </a:p>
          <a:p>
            <a:pPr indent="0" lvl="0" marL="0" rtl="0" algn="l">
              <a:spcBef>
                <a:spcPts val="1000"/>
              </a:spcBef>
              <a:spcAft>
                <a:spcPts val="0"/>
              </a:spcAft>
              <a:buNone/>
            </a:pPr>
            <a:r>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g1e374001eb5_0_24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Gender Gap + Marital Status</a:t>
            </a:r>
            <a:endParaRPr/>
          </a:p>
        </p:txBody>
      </p:sp>
      <p:sp>
        <p:nvSpPr>
          <p:cNvPr id="380" name="Google Shape;380;g1e374001eb5_0_246"/>
          <p:cNvSpPr txBox="1"/>
          <p:nvPr>
            <p:ph idx="1" type="body"/>
          </p:nvPr>
        </p:nvSpPr>
        <p:spPr>
          <a:xfrm>
            <a:off x="831850" y="2710925"/>
            <a:ext cx="52641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Gender gaps are narrower for single women without dependents</a:t>
            </a:r>
            <a:endParaRPr/>
          </a:p>
          <a:p>
            <a:pPr indent="-381000" lvl="0" marL="457200" rtl="0" algn="l">
              <a:spcBef>
                <a:spcPts val="0"/>
              </a:spcBef>
              <a:spcAft>
                <a:spcPts val="0"/>
              </a:spcAft>
              <a:buSzPts val="2400"/>
              <a:buChar char="●"/>
            </a:pPr>
            <a:r>
              <a:rPr lang="en-US"/>
              <a:t>Widest for married women</a:t>
            </a:r>
            <a:endParaRPr/>
          </a:p>
          <a:p>
            <a:pPr indent="-381000" lvl="0" marL="457200" rtl="0" algn="l">
              <a:spcBef>
                <a:spcPts val="0"/>
              </a:spcBef>
              <a:spcAft>
                <a:spcPts val="0"/>
              </a:spcAft>
              <a:buSzPts val="2400"/>
              <a:buChar char="●"/>
            </a:pPr>
            <a:r>
              <a:rPr lang="en-US"/>
              <a:t>Divorced women are somewhere in the middle</a:t>
            </a:r>
            <a:endParaRPr/>
          </a:p>
          <a:p>
            <a:pPr indent="-381000" lvl="0" marL="457200" rtl="0" algn="l">
              <a:spcBef>
                <a:spcPts val="0"/>
              </a:spcBef>
              <a:spcAft>
                <a:spcPts val="0"/>
              </a:spcAft>
              <a:buSzPts val="2400"/>
              <a:buChar char="●"/>
            </a:pPr>
            <a:r>
              <a:rPr lang="en-US"/>
              <a:t>Strong relationship between gender gap in pensions and the number of children raised</a:t>
            </a:r>
            <a:endParaRPr/>
          </a:p>
          <a:p>
            <a:pPr indent="0" lvl="0" marL="0" rtl="0" algn="l">
              <a:spcBef>
                <a:spcPts val="1000"/>
              </a:spcBef>
              <a:spcAft>
                <a:spcPts val="0"/>
              </a:spcAft>
              <a:buNone/>
            </a:pPr>
            <a:r>
              <a:t/>
            </a:r>
            <a:endParaRPr/>
          </a:p>
        </p:txBody>
      </p:sp>
      <p:pic>
        <p:nvPicPr>
          <p:cNvPr descr="Pension Fund cartoons, Pension Fund cartoon, funny, Pension Fund picture, Pension Fund pictures, Pension Fund image, Pension Fund images, Pension Fund illustration, Pension Fund illustrations" id="381" name="Google Shape;381;g1e374001eb5_0_246"/>
          <p:cNvPicPr preferRelativeResize="0"/>
          <p:nvPr/>
        </p:nvPicPr>
        <p:blipFill rotWithShape="1">
          <a:blip r:embed="rId3">
            <a:alphaModFix/>
          </a:blip>
          <a:srcRect b="0" l="0" r="0" t="0"/>
          <a:stretch/>
        </p:blipFill>
        <p:spPr>
          <a:xfrm>
            <a:off x="6223000" y="2261394"/>
            <a:ext cx="5079900" cy="37845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g1e374001eb5_0_253"/>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Gender Gap + Nationality</a:t>
            </a:r>
            <a:endParaRPr/>
          </a:p>
        </p:txBody>
      </p:sp>
      <p:sp>
        <p:nvSpPr>
          <p:cNvPr id="388" name="Google Shape;388;g1e374001eb5_0_253"/>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457200" rtl="0" algn="l">
              <a:spcBef>
                <a:spcPts val="1000"/>
              </a:spcBef>
              <a:spcAft>
                <a:spcPts val="0"/>
              </a:spcAft>
              <a:buNone/>
            </a:pPr>
            <a:r>
              <a:rPr lang="en-US"/>
              <a:t>Migrant population, especially women, will be affected due to </a:t>
            </a:r>
            <a:endParaRPr/>
          </a:p>
          <a:p>
            <a:pPr indent="-381000" lvl="0" marL="457200" rtl="0" algn="l">
              <a:spcBef>
                <a:spcPts val="1000"/>
              </a:spcBef>
              <a:spcAft>
                <a:spcPts val="0"/>
              </a:spcAft>
              <a:buSzPts val="2400"/>
              <a:buChar char="●"/>
            </a:pPr>
            <a:r>
              <a:rPr lang="en-US"/>
              <a:t>Limited command of language</a:t>
            </a:r>
            <a:endParaRPr/>
          </a:p>
          <a:p>
            <a:pPr indent="-381000" lvl="0" marL="457200" rtl="0" algn="l">
              <a:spcBef>
                <a:spcPts val="0"/>
              </a:spcBef>
              <a:spcAft>
                <a:spcPts val="0"/>
              </a:spcAft>
              <a:buSzPts val="2400"/>
              <a:buChar char="●"/>
            </a:pPr>
            <a:r>
              <a:rPr lang="en-US"/>
              <a:t>Limited knowledge of their rights to services and social benefits, discrimination and lower salaries</a:t>
            </a:r>
            <a:endParaRPr/>
          </a:p>
          <a:p>
            <a:pPr indent="-381000" lvl="0" marL="457200" rtl="0" algn="l">
              <a:spcBef>
                <a:spcPts val="0"/>
              </a:spcBef>
              <a:spcAft>
                <a:spcPts val="0"/>
              </a:spcAft>
              <a:buSzPts val="2400"/>
              <a:buChar char="●"/>
            </a:pPr>
            <a:r>
              <a:rPr lang="en-US"/>
              <a:t>Participation in informal economy</a:t>
            </a:r>
            <a:endParaRPr/>
          </a:p>
          <a:p>
            <a:pPr indent="-381000" lvl="0" marL="457200" rtl="0" algn="l">
              <a:spcBef>
                <a:spcPts val="0"/>
              </a:spcBef>
              <a:spcAft>
                <a:spcPts val="0"/>
              </a:spcAft>
              <a:buSzPts val="2400"/>
              <a:buChar char="●"/>
            </a:pPr>
            <a:r>
              <a:rPr lang="en-US"/>
              <a:t>Culture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g1e374001eb5_0_259"/>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Disparities inside Households</a:t>
            </a:r>
            <a:endParaRPr/>
          </a:p>
        </p:txBody>
      </p:sp>
      <p:sp>
        <p:nvSpPr>
          <p:cNvPr id="395" name="Google Shape;395;g1e374001eb5_0_259"/>
          <p:cNvSpPr txBox="1"/>
          <p:nvPr>
            <p:ph idx="1" type="body"/>
          </p:nvPr>
        </p:nvSpPr>
        <p:spPr>
          <a:xfrm>
            <a:off x="625075" y="2521400"/>
            <a:ext cx="5782800" cy="40020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Pensions are paid to individuals </a:t>
            </a:r>
            <a:endParaRPr/>
          </a:p>
          <a:p>
            <a:pPr indent="-381000" lvl="0" marL="457200" rtl="0" algn="l">
              <a:spcBef>
                <a:spcPts val="0"/>
              </a:spcBef>
              <a:spcAft>
                <a:spcPts val="0"/>
              </a:spcAft>
              <a:buSzPts val="2400"/>
              <a:buChar char="●"/>
            </a:pPr>
            <a:r>
              <a:rPr lang="en-US"/>
              <a:t>In the case of a married couple with an inactive housewife, in some countries this is paid to the main breadwinner, usually tha man</a:t>
            </a:r>
            <a:endParaRPr/>
          </a:p>
          <a:p>
            <a:pPr indent="-381000" lvl="0" marL="457200" rtl="0" algn="l">
              <a:spcBef>
                <a:spcPts val="0"/>
              </a:spcBef>
              <a:spcAft>
                <a:spcPts val="0"/>
              </a:spcAft>
              <a:buSzPts val="2400"/>
              <a:buChar char="●"/>
            </a:pPr>
            <a:r>
              <a:rPr lang="en-US"/>
              <a:t>Disparities within households are higher than in the aggregate</a:t>
            </a:r>
            <a:endParaRPr/>
          </a:p>
          <a:p>
            <a:pPr indent="-381000" lvl="0" marL="457200" rtl="0" algn="l">
              <a:spcBef>
                <a:spcPts val="0"/>
              </a:spcBef>
              <a:spcAft>
                <a:spcPts val="0"/>
              </a:spcAft>
              <a:buSzPts val="2400"/>
              <a:buChar char="●"/>
            </a:pPr>
            <a:r>
              <a:rPr lang="en-US"/>
              <a:t>Women who depend on the breadwinner will not automatically accrue half the pension </a:t>
            </a:r>
            <a:endParaRPr/>
          </a:p>
        </p:txBody>
      </p:sp>
      <p:pic>
        <p:nvPicPr>
          <p:cNvPr descr="http://jeffreyhill.typepad.com/.a/6a00d8341d417153ef01b7c6f3b0b1970b-800wi" id="396" name="Google Shape;396;g1e374001eb5_0_259"/>
          <p:cNvPicPr preferRelativeResize="0"/>
          <p:nvPr/>
        </p:nvPicPr>
        <p:blipFill rotWithShape="1">
          <a:blip r:embed="rId3">
            <a:alphaModFix/>
          </a:blip>
          <a:srcRect b="0" l="0" r="0" t="0"/>
          <a:stretch/>
        </p:blipFill>
        <p:spPr>
          <a:xfrm>
            <a:off x="6407900" y="2426825"/>
            <a:ext cx="4939500" cy="36801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pic>
        <p:nvPicPr>
          <p:cNvPr descr="Image result for what are my identities" id="401" name="Google Shape;401;g1e374001eb5_0_266"/>
          <p:cNvPicPr preferRelativeResize="0"/>
          <p:nvPr/>
        </p:nvPicPr>
        <p:blipFill rotWithShape="1">
          <a:blip r:embed="rId3">
            <a:alphaModFix amt="40000"/>
          </a:blip>
          <a:srcRect b="21633" l="0" r="0" t="22117"/>
          <a:stretch/>
        </p:blipFill>
        <p:spPr>
          <a:xfrm>
            <a:off x="20" y="0"/>
            <a:ext cx="12191980" cy="6886576"/>
          </a:xfrm>
          <a:prstGeom prst="rect">
            <a:avLst/>
          </a:prstGeom>
          <a:noFill/>
          <a:ln>
            <a:noFill/>
          </a:ln>
        </p:spPr>
      </p:pic>
      <p:sp>
        <p:nvSpPr>
          <p:cNvPr id="402" name="Google Shape;402;g1e374001eb5_0_266"/>
          <p:cNvSpPr txBox="1"/>
          <p:nvPr>
            <p:ph type="title"/>
          </p:nvPr>
        </p:nvSpPr>
        <p:spPr>
          <a:xfrm>
            <a:off x="831850" y="5629308"/>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Exercise | Handout B</a:t>
            </a:r>
            <a:r>
              <a:rPr lang="en-US"/>
              <a:t> </a:t>
            </a:r>
            <a:br>
              <a:rPr lang="en-US"/>
            </a:br>
            <a:r>
              <a:rPr lang="en-US"/>
              <a:t>EU GENDER GAP IN PENSIONS</a:t>
            </a:r>
            <a:endParaRPr/>
          </a:p>
        </p:txBody>
      </p:sp>
      <p:pic>
        <p:nvPicPr>
          <p:cNvPr id="403" name="Google Shape;403;g1e374001eb5_0_266"/>
          <p:cNvPicPr preferRelativeResize="0"/>
          <p:nvPr/>
        </p:nvPicPr>
        <p:blipFill rotWithShape="1">
          <a:blip r:embed="rId4">
            <a:alphaModFix/>
          </a:blip>
          <a:srcRect b="0" l="0" r="0" t="0"/>
          <a:stretch/>
        </p:blipFill>
        <p:spPr>
          <a:xfrm>
            <a:off x="9744650" y="1198500"/>
            <a:ext cx="1691200" cy="16912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g1e374001eb5_0_165"/>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Childhood</a:t>
            </a:r>
            <a:endParaRPr/>
          </a:p>
        </p:txBody>
      </p:sp>
      <p:sp>
        <p:nvSpPr>
          <p:cNvPr id="90" name="Google Shape;90;g1e374001eb5_0_165"/>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The image of a childhood as carefree is not the reality for many children: </a:t>
            </a:r>
            <a:endParaRPr/>
          </a:p>
          <a:p>
            <a:pPr indent="-381000" lvl="0" marL="457200" rtl="0" algn="l">
              <a:spcBef>
                <a:spcPts val="1000"/>
              </a:spcBef>
              <a:spcAft>
                <a:spcPts val="0"/>
              </a:spcAft>
              <a:buSzPts val="2400"/>
              <a:buChar char="●"/>
            </a:pPr>
            <a:r>
              <a:rPr lang="en-US"/>
              <a:t>1/4 of those living in shelters are children</a:t>
            </a:r>
            <a:endParaRPr/>
          </a:p>
          <a:p>
            <a:pPr indent="-381000" lvl="0" marL="457200" rtl="0" algn="l">
              <a:spcBef>
                <a:spcPts val="0"/>
              </a:spcBef>
              <a:spcAft>
                <a:spcPts val="0"/>
              </a:spcAft>
              <a:buSzPts val="2400"/>
              <a:buChar char="●"/>
            </a:pPr>
            <a:r>
              <a:rPr lang="en-US"/>
              <a:t>26% of children live in poverty</a:t>
            </a:r>
            <a:endParaRPr/>
          </a:p>
          <a:p>
            <a:pPr indent="-381000" lvl="0" marL="457200" rtl="0" algn="l">
              <a:spcBef>
                <a:spcPts val="0"/>
              </a:spcBef>
              <a:spcAft>
                <a:spcPts val="0"/>
              </a:spcAft>
              <a:buSzPts val="2400"/>
              <a:buChar char="●"/>
            </a:pPr>
            <a:r>
              <a:rPr lang="en-US"/>
              <a:t>As many as 16% of girls under age 18 experience sexual abuse.</a:t>
            </a:r>
            <a:endParaRPr/>
          </a:p>
          <a:p>
            <a:pPr indent="0" lvl="0" marL="0" rtl="0" algn="l">
              <a:spcBef>
                <a:spcPts val="1000"/>
              </a:spcBef>
              <a:spcAft>
                <a:spcPts val="0"/>
              </a:spcAft>
              <a:buNone/>
            </a:pPr>
            <a:r>
              <a:rPr i="1" lang="en-US"/>
              <a:t>See</a:t>
            </a:r>
            <a:r>
              <a:rPr lang="en-US"/>
              <a:t> </a:t>
            </a:r>
            <a:r>
              <a:rPr lang="en-US" u="sng">
                <a:solidFill>
                  <a:schemeClr val="hlink"/>
                </a:solidFill>
                <a:hlinkClick r:id="rId3"/>
              </a:rPr>
              <a:t>UNICEF Statistical Snapshot </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g23e52c82d5e_0_49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Resources</a:t>
            </a:r>
            <a:endParaRPr/>
          </a:p>
        </p:txBody>
      </p:sp>
      <p:sp>
        <p:nvSpPr>
          <p:cNvPr id="410" name="Google Shape;410;g23e52c82d5e_0_49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61950" lvl="0" marL="457200" rtl="0" algn="l">
              <a:lnSpc>
                <a:spcPct val="90000"/>
              </a:lnSpc>
              <a:spcBef>
                <a:spcPts val="1000"/>
              </a:spcBef>
              <a:spcAft>
                <a:spcPts val="0"/>
              </a:spcAft>
              <a:buSzPts val="2100"/>
              <a:buChar char="●"/>
            </a:pPr>
            <a:r>
              <a:rPr lang="en-US" sz="2100"/>
              <a:t>AGE-EWL (2014). Improving the situation of older women in the EU in the context of an ageing society and rapidly changing socio-economic environment.</a:t>
            </a:r>
            <a:endParaRPr sz="2100"/>
          </a:p>
          <a:p>
            <a:pPr indent="-361950" lvl="0" marL="457200" rtl="0" algn="l">
              <a:lnSpc>
                <a:spcPct val="90000"/>
              </a:lnSpc>
              <a:spcBef>
                <a:spcPts val="0"/>
              </a:spcBef>
              <a:spcAft>
                <a:spcPts val="0"/>
              </a:spcAft>
              <a:buSzPts val="2100"/>
              <a:buChar char="●"/>
            </a:pPr>
            <a:r>
              <a:rPr lang="en-US" sz="2100"/>
              <a:t>Lodovici, M.S., Crepaldi, C., Corsi, M. &amp; Naaf, S. (2011). The socio-economic impact of pension systems on the respective situations of women and men and the effects of recent trends in pension reports. Synthesis report. Final version.</a:t>
            </a:r>
            <a:endParaRPr sz="2100"/>
          </a:p>
          <a:p>
            <a:pPr indent="-361950" lvl="0" marL="457200" rtl="0" algn="l">
              <a:lnSpc>
                <a:spcPct val="90000"/>
              </a:lnSpc>
              <a:spcBef>
                <a:spcPts val="0"/>
              </a:spcBef>
              <a:spcAft>
                <a:spcPts val="0"/>
              </a:spcAft>
              <a:buSzPts val="2100"/>
              <a:buChar char="●"/>
            </a:pPr>
            <a:r>
              <a:rPr lang="en-US" sz="2100"/>
              <a:t>Bettio, F., Tinios, P., Betti, G., Gagliardi, F. &amp; Georgiadis, T. (2013). </a:t>
            </a:r>
            <a:r>
              <a:rPr lang="en-US" sz="2100" u="sng">
                <a:solidFill>
                  <a:schemeClr val="hlink"/>
                </a:solidFill>
                <a:hlinkClick r:id="rId3"/>
              </a:rPr>
              <a:t>The gender gap in pensions in the EU</a:t>
            </a:r>
            <a:r>
              <a:rPr lang="en-US" sz="2100"/>
              <a:t>. Luxembourg: EC –DG Justice.</a:t>
            </a:r>
            <a:endParaRPr sz="2100"/>
          </a:p>
          <a:p>
            <a:pPr indent="0" lvl="0" marL="0" rtl="0" algn="l">
              <a:lnSpc>
                <a:spcPct val="90000"/>
              </a:lnSpc>
              <a:spcBef>
                <a:spcPts val="1000"/>
              </a:spcBef>
              <a:spcAft>
                <a:spcPts val="0"/>
              </a:spcAft>
              <a:buSzPts val="2400"/>
              <a:buNone/>
            </a:pPr>
            <a:r>
              <a:t/>
            </a:r>
            <a:endParaRPr sz="2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g1e374001eb5_0_171"/>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Adolescence and Youth</a:t>
            </a:r>
            <a:endParaRPr/>
          </a:p>
        </p:txBody>
      </p:sp>
      <p:sp>
        <p:nvSpPr>
          <p:cNvPr id="97" name="Google Shape;97;g1e374001eb5_0_171"/>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Until the 20th century, children moved directly into adult roles, there was no adolescence period.</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Establishing an identity is the central concern of being an adolescent or a youth. </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Special vocabularies and manners of speaking, slang, define youth independence from adults.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g1e374001eb5_0_177"/>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Adulthood</a:t>
            </a:r>
            <a:endParaRPr/>
          </a:p>
        </p:txBody>
      </p:sp>
      <p:sp>
        <p:nvSpPr>
          <p:cNvPr id="104" name="Google Shape;104;g1e374001eb5_0_177"/>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Carries more responsibility, rights and privileges than any other stage in the life cycle.</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The economic and social resources one has, influences how one experiences each phase of adulthood, including “mid-life.”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g1e374001eb5_0_183"/>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Old Age &amp; Ageing</a:t>
            </a:r>
            <a:endParaRPr/>
          </a:p>
        </p:txBody>
      </p:sp>
      <p:sp>
        <p:nvSpPr>
          <p:cNvPr id="111" name="Google Shape;111;g1e374001eb5_0_183"/>
          <p:cNvSpPr txBox="1"/>
          <p:nvPr>
            <p:ph idx="1" type="body"/>
          </p:nvPr>
        </p:nvSpPr>
        <p:spPr>
          <a:xfrm>
            <a:off x="831850" y="2710925"/>
            <a:ext cx="56115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The effects of aging depend on </a:t>
            </a:r>
            <a:r>
              <a:rPr b="1" lang="en-US"/>
              <a:t>biological, social, and environmental factors. </a:t>
            </a:r>
            <a:endParaRPr b="1"/>
          </a:p>
          <a:p>
            <a:pPr indent="-381000" lvl="0" marL="457200" rtl="0" algn="l">
              <a:spcBef>
                <a:spcPts val="0"/>
              </a:spcBef>
              <a:spcAft>
                <a:spcPts val="0"/>
              </a:spcAft>
              <a:buSzPts val="2400"/>
              <a:buChar char="●"/>
            </a:pPr>
            <a:r>
              <a:rPr lang="en-US"/>
              <a:t>Short-term memory becomes less accurate, but long-term memory becomes more accurate. </a:t>
            </a:r>
            <a:endParaRPr/>
          </a:p>
          <a:p>
            <a:pPr indent="-381000" lvl="0" marL="457200" rtl="0" algn="l">
              <a:spcBef>
                <a:spcPts val="0"/>
              </a:spcBef>
              <a:spcAft>
                <a:spcPts val="0"/>
              </a:spcAft>
              <a:buSzPts val="2400"/>
              <a:buChar char="●"/>
            </a:pPr>
            <a:r>
              <a:rPr lang="en-US"/>
              <a:t>Artistic abilities have been known to develop in later life. </a:t>
            </a:r>
            <a:endParaRPr/>
          </a:p>
          <a:p>
            <a:pPr indent="0" lvl="0" marL="0" rtl="0" algn="l">
              <a:spcBef>
                <a:spcPts val="1000"/>
              </a:spcBef>
              <a:spcAft>
                <a:spcPts val="0"/>
              </a:spcAft>
              <a:buNone/>
            </a:pPr>
            <a:r>
              <a:t/>
            </a:r>
            <a:endParaRPr/>
          </a:p>
        </p:txBody>
      </p:sp>
      <p:pic>
        <p:nvPicPr>
          <p:cNvPr descr="Ageing process may be reversible, scientists claim | Science | The Guardian" id="112" name="Google Shape;112;g1e374001eb5_0_183"/>
          <p:cNvPicPr preferRelativeResize="0"/>
          <p:nvPr/>
        </p:nvPicPr>
        <p:blipFill rotWithShape="1">
          <a:blip r:embed="rId3">
            <a:alphaModFix/>
          </a:blip>
          <a:srcRect b="0" l="0" r="0" t="0"/>
          <a:stretch/>
        </p:blipFill>
        <p:spPr>
          <a:xfrm>
            <a:off x="6621130" y="2527484"/>
            <a:ext cx="4885050" cy="36590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g1e374001eb5_0_228"/>
          <p:cNvSpPr txBox="1"/>
          <p:nvPr>
            <p:ph type="title"/>
          </p:nvPr>
        </p:nvSpPr>
        <p:spPr>
          <a:xfrm>
            <a:off x="831850" y="1499047"/>
            <a:ext cx="105156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Theoretical Perspectives on Age Stratification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19" name="Google Shape;119;g1e374001eb5_0_228"/>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b="1" lang="en-US"/>
              <a:t>Functionalism</a:t>
            </a:r>
            <a:r>
              <a:rPr lang="en-US"/>
              <a:t> sees both youth and elderly as less useful or “functional” for society.</a:t>
            </a:r>
            <a:endParaRPr/>
          </a:p>
          <a:p>
            <a:pPr indent="-381000" lvl="0" marL="457200" rtl="0" algn="l">
              <a:spcBef>
                <a:spcPts val="0"/>
              </a:spcBef>
              <a:spcAft>
                <a:spcPts val="0"/>
              </a:spcAft>
              <a:buSzPts val="2400"/>
              <a:buChar char="●"/>
            </a:pPr>
            <a:r>
              <a:rPr b="1" lang="en-US"/>
              <a:t>Disengagement</a:t>
            </a:r>
            <a:r>
              <a:rPr lang="en-US"/>
              <a:t> theory predicts that as people age, they withdraw from society and are relieved of responsibilities.</a:t>
            </a:r>
            <a:endParaRPr/>
          </a:p>
          <a:p>
            <a:pPr indent="-381000" lvl="0" marL="457200" rtl="0" algn="l">
              <a:spcBef>
                <a:spcPts val="0"/>
              </a:spcBef>
              <a:spcAft>
                <a:spcPts val="0"/>
              </a:spcAft>
              <a:buSzPts val="2400"/>
              <a:buChar char="●"/>
            </a:pPr>
            <a:r>
              <a:rPr b="1" lang="en-US"/>
              <a:t>Conflict theory</a:t>
            </a:r>
            <a:r>
              <a:rPr lang="en-US"/>
              <a:t> sees ageism as eliminating youth and the elderly from competition over scarce resources.</a:t>
            </a:r>
            <a:endParaRPr/>
          </a:p>
          <a:p>
            <a:pPr indent="-381000" lvl="0" marL="457200" rtl="0" algn="l">
              <a:spcBef>
                <a:spcPts val="0"/>
              </a:spcBef>
              <a:spcAft>
                <a:spcPts val="0"/>
              </a:spcAft>
              <a:buSzPts val="2400"/>
              <a:buChar char="●"/>
            </a:pPr>
            <a:r>
              <a:rPr b="1" lang="en-US"/>
              <a:t>Symbolic interaction theory</a:t>
            </a:r>
            <a:r>
              <a:rPr lang="en-US"/>
              <a:t> sees youth and the elderly as infantilized 	via cultural symbols, such as language and popular culture.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PARD">
  <a:themeElements>
    <a:clrScheme name="US">
      <a:dk1>
        <a:srgbClr val="002D59"/>
      </a:dk1>
      <a:lt1>
        <a:srgbClr val="FFFFFF"/>
      </a:lt1>
      <a:dk2>
        <a:srgbClr val="004993"/>
      </a:dk2>
      <a:lt2>
        <a:srgbClr val="E7E6E6"/>
      </a:lt2>
      <a:accent1>
        <a:srgbClr val="C00000"/>
      </a:accent1>
      <a:accent2>
        <a:srgbClr val="FF0000"/>
      </a:accent2>
      <a:accent3>
        <a:srgbClr val="A5A5A5"/>
      </a:accent3>
      <a:accent4>
        <a:srgbClr val="FFC000"/>
      </a:accent4>
      <a:accent5>
        <a:srgbClr val="5BADFF"/>
      </a:accent5>
      <a:accent6>
        <a:srgbClr val="92D050"/>
      </a:accent6>
      <a:hlink>
        <a:srgbClr val="0071E2"/>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2023-04-13T12:45:17Z</dcterms:created>
  <dc:creator>Roderick Vassallo</dc:creator>
</cp:coreProperties>
</file>